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6"/>
  </p:notesMasterIdLst>
  <p:sldIdLst>
    <p:sldId id="256" r:id="rId2"/>
    <p:sldId id="263" r:id="rId3"/>
    <p:sldId id="259" r:id="rId4"/>
    <p:sldId id="265" r:id="rId5"/>
    <p:sldId id="260" r:id="rId6"/>
    <p:sldId id="316" r:id="rId7"/>
    <p:sldId id="286" r:id="rId8"/>
    <p:sldId id="261" r:id="rId9"/>
    <p:sldId id="262" r:id="rId10"/>
    <p:sldId id="325" r:id="rId11"/>
    <p:sldId id="305" r:id="rId12"/>
    <p:sldId id="267" r:id="rId13"/>
    <p:sldId id="354" r:id="rId14"/>
    <p:sldId id="288" r:id="rId15"/>
    <p:sldId id="257" r:id="rId16"/>
    <p:sldId id="258" r:id="rId17"/>
    <p:sldId id="284" r:id="rId18"/>
    <p:sldId id="270" r:id="rId19"/>
    <p:sldId id="317" r:id="rId20"/>
    <p:sldId id="289" r:id="rId21"/>
    <p:sldId id="268" r:id="rId22"/>
    <p:sldId id="269" r:id="rId23"/>
    <p:sldId id="285" r:id="rId24"/>
    <p:sldId id="355" r:id="rId25"/>
    <p:sldId id="318" r:id="rId26"/>
    <p:sldId id="308" r:id="rId27"/>
    <p:sldId id="273" r:id="rId28"/>
    <p:sldId id="275" r:id="rId29"/>
    <p:sldId id="274" r:id="rId30"/>
    <p:sldId id="357" r:id="rId31"/>
    <p:sldId id="322" r:id="rId32"/>
    <p:sldId id="309" r:id="rId33"/>
    <p:sldId id="281" r:id="rId34"/>
    <p:sldId id="280" r:id="rId35"/>
    <p:sldId id="278" r:id="rId36"/>
    <p:sldId id="358" r:id="rId37"/>
    <p:sldId id="371" r:id="rId38"/>
    <p:sldId id="365" r:id="rId39"/>
    <p:sldId id="367" r:id="rId40"/>
    <p:sldId id="366" r:id="rId41"/>
    <p:sldId id="368" r:id="rId42"/>
    <p:sldId id="369" r:id="rId43"/>
    <p:sldId id="370" r:id="rId44"/>
    <p:sldId id="310" r:id="rId45"/>
    <p:sldId id="298" r:id="rId46"/>
    <p:sldId id="296" r:id="rId47"/>
    <p:sldId id="294" r:id="rId48"/>
    <p:sldId id="359" r:id="rId49"/>
    <p:sldId id="324" r:id="rId50"/>
    <p:sldId id="346" r:id="rId51"/>
    <p:sldId id="345" r:id="rId52"/>
    <p:sldId id="344" r:id="rId53"/>
    <p:sldId id="343" r:id="rId54"/>
    <p:sldId id="360" r:id="rId55"/>
    <p:sldId id="340" r:id="rId56"/>
    <p:sldId id="364" r:id="rId57"/>
    <p:sldId id="331" r:id="rId58"/>
    <p:sldId id="330" r:id="rId59"/>
    <p:sldId id="329" r:id="rId60"/>
    <p:sldId id="361" r:id="rId61"/>
    <p:sldId id="326" r:id="rId62"/>
    <p:sldId id="339" r:id="rId63"/>
    <p:sldId id="338" r:id="rId64"/>
    <p:sldId id="337" r:id="rId65"/>
    <p:sldId id="336" r:id="rId66"/>
    <p:sldId id="362" r:id="rId67"/>
    <p:sldId id="333" r:id="rId68"/>
    <p:sldId id="347" r:id="rId69"/>
    <p:sldId id="348" r:id="rId70"/>
    <p:sldId id="349" r:id="rId71"/>
    <p:sldId id="353" r:id="rId72"/>
    <p:sldId id="350" r:id="rId73"/>
    <p:sldId id="363" r:id="rId74"/>
    <p:sldId id="352"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1"/>
    <p:restoredTop sz="94718"/>
  </p:normalViewPr>
  <p:slideViewPr>
    <p:cSldViewPr snapToGrid="0">
      <p:cViewPr>
        <p:scale>
          <a:sx n="84" d="100"/>
          <a:sy n="84" d="100"/>
        </p:scale>
        <p:origin x="1912"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8AEB41-2D0B-E740-9AE6-FB22DD7D2ECD}" type="datetimeFigureOut">
              <a:rPr lang="en-US" smtClean="0"/>
              <a:t>5/10/22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3C9931-A79F-4A49-80BC-B5EDE55B7C0D}" type="slidenum">
              <a:rPr lang="en-US" smtClean="0"/>
              <a:t>‹#›</a:t>
            </a:fld>
            <a:endParaRPr lang="en-US"/>
          </a:p>
        </p:txBody>
      </p:sp>
    </p:spTree>
    <p:extLst>
      <p:ext uri="{BB962C8B-B14F-4D97-AF65-F5344CB8AC3E}">
        <p14:creationId xmlns:p14="http://schemas.microsoft.com/office/powerpoint/2010/main" val="316634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Role, Core, eos1</a:t>
            </a:r>
          </a:p>
          <a:p>
            <a:r>
              <a:rPr lang="en-US" sz="1200" dirty="0"/>
              <a:t>Role, Core, eos6</a:t>
            </a:r>
          </a:p>
          <a:p>
            <a:r>
              <a:rPr lang="en-US" sz="1200" dirty="0"/>
              <a:t>Role, Edge-Router, eos11</a:t>
            </a:r>
          </a:p>
          <a:p>
            <a:r>
              <a:rPr lang="en-US" sz="1200" dirty="0"/>
              <a:t>Role, Edge-Router, eos13</a:t>
            </a:r>
          </a:p>
          <a:p>
            <a:r>
              <a:rPr lang="en-US" sz="1200" dirty="0"/>
              <a:t>Role, Edge-Router, eos2</a:t>
            </a:r>
          </a:p>
          <a:p>
            <a:r>
              <a:rPr lang="en-US" sz="1200" dirty="0"/>
              <a:t>Role, Edge-Router, eos5</a:t>
            </a:r>
          </a:p>
          <a:p>
            <a:r>
              <a:rPr lang="en-US" sz="1200" dirty="0"/>
              <a:t>Role, Leaf, eos2</a:t>
            </a:r>
          </a:p>
          <a:p>
            <a:r>
              <a:rPr lang="en-US" sz="1200" dirty="0"/>
              <a:t>Role, Leaf, eos5</a:t>
            </a:r>
          </a:p>
          <a:p>
            <a:r>
              <a:rPr lang="en-US" sz="1200" dirty="0"/>
              <a:t>Role, Leaf, eos9</a:t>
            </a:r>
          </a:p>
          <a:p>
            <a:r>
              <a:rPr lang="en-US" sz="1200" dirty="0"/>
              <a:t>Role, Spine, eos3</a:t>
            </a:r>
          </a:p>
          <a:p>
            <a:r>
              <a:rPr lang="en-US" sz="1200" dirty="0"/>
              <a:t>Role, Spine, eos4</a:t>
            </a:r>
          </a:p>
          <a:p>
            <a:r>
              <a:rPr lang="en-US" sz="1200" dirty="0"/>
              <a:t>Spine-Number, 1, eos4</a:t>
            </a:r>
          </a:p>
          <a:p>
            <a:r>
              <a:rPr lang="en-US" sz="1200" dirty="0"/>
              <a:t>Spine-Number, 2, eos3</a:t>
            </a:r>
          </a:p>
          <a:p>
            <a:r>
              <a:rPr lang="en-US" sz="1200" dirty="0" err="1"/>
              <a:t>router_bgp.as</a:t>
            </a:r>
            <a:r>
              <a:rPr lang="en-US" sz="1200" dirty="0"/>
              <a:t>, 65000, eos3</a:t>
            </a:r>
          </a:p>
          <a:p>
            <a:r>
              <a:rPr lang="en-US" sz="1200" dirty="0" err="1"/>
              <a:t>router_bgp.as</a:t>
            </a:r>
            <a:r>
              <a:rPr lang="en-US" sz="1200" dirty="0"/>
              <a:t>, 65000, eos4</a:t>
            </a:r>
          </a:p>
          <a:p>
            <a:r>
              <a:rPr lang="en-US" sz="1200" dirty="0" err="1"/>
              <a:t>router_bgp.as</a:t>
            </a:r>
            <a:r>
              <a:rPr lang="en-US" sz="1200" dirty="0"/>
              <a:t>, 65001, eos2</a:t>
            </a:r>
          </a:p>
          <a:p>
            <a:r>
              <a:rPr lang="en-US" sz="1200" dirty="0" err="1"/>
              <a:t>router_bgp.as</a:t>
            </a:r>
            <a:r>
              <a:rPr lang="en-US" sz="1200" dirty="0"/>
              <a:t>, 65001, eos5</a:t>
            </a:r>
          </a:p>
          <a:p>
            <a:r>
              <a:rPr lang="en-US" sz="1200" dirty="0" err="1"/>
              <a:t>router_bgp.as</a:t>
            </a:r>
            <a:r>
              <a:rPr lang="en-US" sz="1200" dirty="0"/>
              <a:t>, 65009, eos9</a:t>
            </a:r>
          </a:p>
          <a:p>
            <a:r>
              <a:rPr lang="en-US" sz="1200" dirty="0" err="1"/>
              <a:t>router_bgp.router_id</a:t>
            </a:r>
            <a:r>
              <a:rPr lang="en-US" sz="1200" dirty="0"/>
              <a:t>, 1.1.1.1, eos1</a:t>
            </a:r>
          </a:p>
          <a:p>
            <a:r>
              <a:rPr lang="en-US" sz="1200" dirty="0" err="1"/>
              <a:t>router_bgp.router_id</a:t>
            </a:r>
            <a:r>
              <a:rPr lang="en-US" sz="1200" dirty="0"/>
              <a:t>, 11.11.11.11, eos11</a:t>
            </a:r>
          </a:p>
          <a:p>
            <a:r>
              <a:rPr lang="en-US" sz="1200" dirty="0" err="1"/>
              <a:t>router_bgp.router_id</a:t>
            </a:r>
            <a:r>
              <a:rPr lang="en-US" sz="1200" dirty="0"/>
              <a:t>, 13.13.13.13, eos13</a:t>
            </a:r>
          </a:p>
          <a:p>
            <a:r>
              <a:rPr lang="en-US" sz="1200" dirty="0" err="1"/>
              <a:t>router_bgp.router_id</a:t>
            </a:r>
            <a:r>
              <a:rPr lang="en-US" sz="1200" dirty="0"/>
              <a:t>, 172.16.0.1, eos4</a:t>
            </a:r>
          </a:p>
          <a:p>
            <a:r>
              <a:rPr lang="en-US" sz="1200" dirty="0" err="1"/>
              <a:t>router_bgp.router_id</a:t>
            </a:r>
            <a:r>
              <a:rPr lang="en-US" sz="1200" dirty="0"/>
              <a:t>, 172.16.0.2, eos3</a:t>
            </a:r>
          </a:p>
          <a:p>
            <a:r>
              <a:rPr lang="en-US" sz="1200" dirty="0" err="1"/>
              <a:t>router_bgp.router_id</a:t>
            </a:r>
            <a:r>
              <a:rPr lang="en-US" sz="1200" dirty="0"/>
              <a:t>, 172.16.0.3, eos2</a:t>
            </a:r>
          </a:p>
          <a:p>
            <a:r>
              <a:rPr lang="en-US" sz="1200" dirty="0" err="1"/>
              <a:t>router_bgp.router_id</a:t>
            </a:r>
            <a:r>
              <a:rPr lang="en-US" sz="1200" dirty="0"/>
              <a:t>, 172.16.0.4, eos5</a:t>
            </a:r>
          </a:p>
          <a:p>
            <a:r>
              <a:rPr lang="en-US" sz="1200" dirty="0" err="1"/>
              <a:t>router_bgp.router_id</a:t>
            </a:r>
            <a:r>
              <a:rPr lang="en-US" sz="1200" dirty="0"/>
              <a:t>, 172.16.0.5, eos9</a:t>
            </a:r>
          </a:p>
          <a:p>
            <a:r>
              <a:rPr lang="en-US" sz="1200" dirty="0" err="1"/>
              <a:t>router_bgp.router_id</a:t>
            </a:r>
            <a:r>
              <a:rPr lang="en-US" sz="1200" dirty="0"/>
              <a:t>, 6.6.6.6, eos6</a:t>
            </a:r>
          </a:p>
          <a:p>
            <a:r>
              <a:rPr lang="en-US" sz="1200" dirty="0"/>
              <a:t>➜  ~</a:t>
            </a:r>
            <a:endParaRPr lang="en-US" dirty="0"/>
          </a:p>
        </p:txBody>
      </p:sp>
      <p:sp>
        <p:nvSpPr>
          <p:cNvPr id="4" name="Slide Number Placeholder 3"/>
          <p:cNvSpPr>
            <a:spLocks noGrp="1"/>
          </p:cNvSpPr>
          <p:nvPr>
            <p:ph type="sldNum" sz="quarter" idx="5"/>
          </p:nvPr>
        </p:nvSpPr>
        <p:spPr/>
        <p:txBody>
          <a:bodyPr/>
          <a:lstStyle/>
          <a:p>
            <a:fld id="{AE3C9931-A79F-4A49-80BC-B5EDE55B7C0D}" type="slidenum">
              <a:rPr lang="en-US" smtClean="0"/>
              <a:t>53</a:t>
            </a:fld>
            <a:endParaRPr lang="en-US"/>
          </a:p>
        </p:txBody>
      </p:sp>
    </p:spTree>
    <p:extLst>
      <p:ext uri="{BB962C8B-B14F-4D97-AF65-F5344CB8AC3E}">
        <p14:creationId xmlns:p14="http://schemas.microsoft.com/office/powerpoint/2010/main" val="2650007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unf-arista-campus-vlab-1-11f86e35.topo.testdrive.arista.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estdrive.arista.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rista-netdevops-community/CloudVisionPortal-Examples/tree/master/CloudVision_Studios/Enterprise%20Routing%20Studio%20Examples" TargetMode="External"/><Relationship Id="rId2" Type="http://schemas.openxmlformats.org/officeDocument/2006/relationships/hyperlink" Target="https://github.com/arista-netdevops-community/CloudVisionPortal-Example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 Studios Interop</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For ATD Advanced Routing Environment</a:t>
            </a:r>
            <a:endParaRPr lang="en-US" dirty="0"/>
          </a:p>
        </p:txBody>
      </p:sp>
      <p:sp>
        <p:nvSpPr>
          <p:cNvPr id="4" name="TextBox 3">
            <a:extLst>
              <a:ext uri="{FF2B5EF4-FFF2-40B4-BE49-F238E27FC236}">
                <a16:creationId xmlns:a16="http://schemas.microsoft.com/office/drawing/2014/main" id="{F00F60AE-C4A8-6EDF-972E-671003D50B96}"/>
              </a:ext>
            </a:extLst>
          </p:cNvPr>
          <p:cNvSpPr txBox="1"/>
          <p:nvPr/>
        </p:nvSpPr>
        <p:spPr>
          <a:xfrm>
            <a:off x="892629" y="57549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Brian Hayes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C188E4A-E2DC-4C24-723D-F8E074A31E93}"/>
              </a:ext>
            </a:extLst>
          </p:cNvPr>
          <p:cNvPicPr>
            <a:picLocks noGrp="1" noChangeAspect="1"/>
          </p:cNvPicPr>
          <p:nvPr>
            <p:ph idx="1"/>
          </p:nvPr>
        </p:nvPicPr>
        <p:blipFill>
          <a:blip r:embed="rId2"/>
          <a:stretch>
            <a:fillRect/>
          </a:stretch>
        </p:blipFill>
        <p:spPr>
          <a:xfrm>
            <a:off x="-113920" y="64483"/>
            <a:ext cx="11218926" cy="6971165"/>
          </a:xfrm>
        </p:spPr>
      </p:pic>
      <p:sp>
        <p:nvSpPr>
          <p:cNvPr id="5" name="Oval 4">
            <a:extLst>
              <a:ext uri="{FF2B5EF4-FFF2-40B4-BE49-F238E27FC236}">
                <a16:creationId xmlns:a16="http://schemas.microsoft.com/office/drawing/2014/main" id="{3A9BDCF8-113F-ED39-1844-7EF9A38103B7}"/>
              </a:ext>
            </a:extLst>
          </p:cNvPr>
          <p:cNvSpPr/>
          <p:nvPr/>
        </p:nvSpPr>
        <p:spPr>
          <a:xfrm>
            <a:off x="-169200" y="4297800"/>
            <a:ext cx="439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4521A-08B7-87C3-5092-C40AFAC971A4}"/>
              </a:ext>
            </a:extLst>
          </p:cNvPr>
          <p:cNvSpPr/>
          <p:nvPr/>
        </p:nvSpPr>
        <p:spPr>
          <a:xfrm>
            <a:off x="-685201" y="5239799"/>
            <a:ext cx="9542400" cy="1730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E7E835-8DD4-657D-69A2-D702786E6AD0}"/>
              </a:ext>
            </a:extLst>
          </p:cNvPr>
          <p:cNvSpPr txBox="1"/>
          <p:nvPr/>
        </p:nvSpPr>
        <p:spPr>
          <a:xfrm>
            <a:off x="5575275" y="2323275"/>
            <a:ext cx="570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and Enterprise Routing Studio will set ASN tags. The user does not need to create them.</a:t>
            </a:r>
          </a:p>
        </p:txBody>
      </p:sp>
      <p:cxnSp>
        <p:nvCxnSpPr>
          <p:cNvPr id="8" name="Straight Arrow Connector 7">
            <a:extLst>
              <a:ext uri="{FF2B5EF4-FFF2-40B4-BE49-F238E27FC236}">
                <a16:creationId xmlns:a16="http://schemas.microsoft.com/office/drawing/2014/main" id="{8EBCFAA6-6942-2C51-9F63-4B571C232A48}"/>
              </a:ext>
            </a:extLst>
          </p:cNvPr>
          <p:cNvCxnSpPr/>
          <p:nvPr/>
        </p:nvCxnSpPr>
        <p:spPr>
          <a:xfrm flipH="1">
            <a:off x="4448550" y="2987550"/>
            <a:ext cx="1200000" cy="148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6DE4F8-8D2B-9334-3C42-330181BC6FD1}"/>
              </a:ext>
            </a:extLst>
          </p:cNvPr>
          <p:cNvCxnSpPr>
            <a:cxnSpLocks/>
          </p:cNvCxnSpPr>
          <p:nvPr/>
        </p:nvCxnSpPr>
        <p:spPr>
          <a:xfrm flipH="1">
            <a:off x="4652550" y="4331550"/>
            <a:ext cx="948000" cy="64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CD229F-79B1-0290-6228-12818639C2DC}"/>
              </a:ext>
            </a:extLst>
          </p:cNvPr>
          <p:cNvSpPr txBox="1"/>
          <p:nvPr/>
        </p:nvSpPr>
        <p:spPr>
          <a:xfrm>
            <a:off x="5635274" y="4051275"/>
            <a:ext cx="570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will set these lo0/router ID Tags. The user must create them in the Enterprise Routing Studio if using ISIS or EVPN.</a:t>
            </a:r>
          </a:p>
        </p:txBody>
      </p:sp>
      <p:sp>
        <p:nvSpPr>
          <p:cNvPr id="2" name="Title 1">
            <a:extLst>
              <a:ext uri="{FF2B5EF4-FFF2-40B4-BE49-F238E27FC236}">
                <a16:creationId xmlns:a16="http://schemas.microsoft.com/office/drawing/2014/main" id="{C5308A0D-576B-8E45-1E1E-5F6FE72B3C3E}"/>
              </a:ext>
            </a:extLst>
          </p:cNvPr>
          <p:cNvSpPr>
            <a:spLocks noGrp="1"/>
          </p:cNvSpPr>
          <p:nvPr>
            <p:ph type="title"/>
          </p:nvPr>
        </p:nvSpPr>
        <p:spPr>
          <a:xfrm>
            <a:off x="6096000" y="201806"/>
            <a:ext cx="6277429" cy="1325563"/>
          </a:xfrm>
        </p:spPr>
        <p:txBody>
          <a:bodyPr>
            <a:normAutofit fontScale="90000"/>
          </a:bodyPr>
          <a:lstStyle/>
          <a:p>
            <a:r>
              <a:rPr lang="en-US" dirty="0">
                <a:cs typeface="Calibri Light"/>
              </a:rPr>
              <a:t>Note: Some Tags are created automatically by Studios</a:t>
            </a:r>
            <a:br>
              <a:rPr lang="en-US" dirty="0">
                <a:cs typeface="Calibri Light"/>
              </a:rPr>
            </a:br>
            <a:r>
              <a:rPr lang="en-US" sz="3600" dirty="0">
                <a:cs typeface="Calibri Light"/>
              </a:rPr>
              <a:t>and do not need to be entered </a:t>
            </a:r>
            <a:endParaRPr lang="en-US" sz="3600" dirty="0">
              <a:ea typeface="Calibri Light"/>
              <a:cs typeface="Calibri Light"/>
            </a:endParaRPr>
          </a:p>
        </p:txBody>
      </p:sp>
    </p:spTree>
    <p:extLst>
      <p:ext uri="{BB962C8B-B14F-4D97-AF65-F5344CB8AC3E}">
        <p14:creationId xmlns:p14="http://schemas.microsoft.com/office/powerpoint/2010/main" val="424650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1430000" cy="5309280"/>
          </a:xfrm>
        </p:spPr>
        <p:txBody>
          <a:bodyPr vert="horz" lIns="91440" tIns="45720" rIns="91440" bIns="45720" rtlCol="0" anchor="t">
            <a:normAutofit fontScale="92500" lnSpcReduction="2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yes/no fields in EVPN Services and Interface Studio are populated by the inputs files – Jackson release had a problem with this</a:t>
            </a:r>
          </a:p>
          <a:p>
            <a:r>
              <a:rPr lang="en-US" dirty="0">
                <a:cs typeface="Calibri"/>
              </a:rPr>
              <a:t>When changing between examples be sure to clear the </a:t>
            </a:r>
            <a:r>
              <a:rPr lang="en-US" dirty="0" err="1">
                <a:cs typeface="Calibri"/>
              </a:rPr>
              <a:t>arp</a:t>
            </a:r>
            <a:r>
              <a:rPr lang="en-US" dirty="0">
                <a:cs typeface="Calibri"/>
              </a:rPr>
              <a:t> cache in the end devices prior to sending a ping – the mac of the </a:t>
            </a:r>
            <a:r>
              <a:rPr lang="en-US" dirty="0" err="1">
                <a:cs typeface="Calibri"/>
              </a:rPr>
              <a:t>gw</a:t>
            </a:r>
            <a:r>
              <a:rPr lang="en-US" dirty="0">
                <a:cs typeface="Calibri"/>
              </a:rPr>
              <a:t> may have changed</a:t>
            </a:r>
          </a:p>
          <a:p>
            <a:r>
              <a:rPr lang="en-US" dirty="0">
                <a:cs typeface="Calibri"/>
              </a:rPr>
              <a:t>Use the version of Interface Studio on the </a:t>
            </a:r>
            <a:r>
              <a:rPr lang="en-US" dirty="0" err="1">
                <a:cs typeface="Calibri"/>
              </a:rPr>
              <a:t>github</a:t>
            </a:r>
            <a:r>
              <a:rPr lang="en-US" dirty="0">
                <a:cs typeface="Calibri"/>
              </a:rPr>
              <a:t> site – it fixes a bug where when changing from a routed port to bridged port is missing the "switchport" command</a:t>
            </a:r>
          </a:p>
          <a:p>
            <a:r>
              <a:rPr lang="en-US" dirty="0">
                <a:cs typeface="Calibri"/>
              </a:rPr>
              <a:t>Use the version of the EVPN Services Studio in the </a:t>
            </a:r>
            <a:r>
              <a:rPr lang="en-US" dirty="0" err="1">
                <a:cs typeface="Calibri"/>
              </a:rPr>
              <a:t>github</a:t>
            </a:r>
            <a:r>
              <a:rPr lang="en-US" dirty="0">
                <a:cs typeface="Calibri"/>
              </a:rPr>
              <a:t> site – it has the added capability of redistributing OSPF into VRFs it creates</a:t>
            </a:r>
          </a:p>
          <a:p>
            <a:r>
              <a:rPr lang="en-US" dirty="0">
                <a:cs typeface="Calibri"/>
              </a:rPr>
              <a:t>Both the router_bgp.as Tag and the </a:t>
            </a:r>
            <a:r>
              <a:rPr lang="en-US" dirty="0" err="1">
                <a:cs typeface="Calibri"/>
              </a:rPr>
              <a:t>router_bgp.router_id</a:t>
            </a:r>
            <a:r>
              <a:rPr lang="en-US" dirty="0">
                <a:cs typeface="Calibri"/>
              </a:rPr>
              <a:t> Tag (for lo0) are written by the L3LS Studio and do not have to be entered by the user but if Enterprise Routing Studio has EVPN/VXLAN enabled the </a:t>
            </a:r>
            <a:r>
              <a:rPr lang="en-US" dirty="0" err="1">
                <a:cs typeface="Calibri"/>
              </a:rPr>
              <a:t>router_bgp.router_id</a:t>
            </a:r>
            <a:r>
              <a:rPr lang="en-US" dirty="0">
                <a:cs typeface="Calibri"/>
              </a:rPr>
              <a:t> (lo0) tag must be added. These tags are in the </a:t>
            </a:r>
            <a:r>
              <a:rPr lang="en-US" dirty="0" err="1">
                <a:cs typeface="Calibri"/>
              </a:rPr>
              <a:t>tagsfile.txt</a:t>
            </a:r>
            <a:endParaRPr lang="en-US" dirty="0">
              <a:cs typeface="Calibri"/>
            </a:endParaRPr>
          </a:p>
          <a:p>
            <a:r>
              <a:rPr lang="en-US" dirty="0">
                <a:cs typeface="Calibri"/>
              </a:rPr>
              <a:t>Using multiple role tags is only available in CV version Kent and beyond. If using Jackson do not use the Role: Edge-Router tag if L3LS is also using Role tags.</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normAutofit fontScale="90000"/>
          </a:bodyPr>
          <a:lstStyle/>
          <a:p>
            <a:br>
              <a:rPr lang="en-US" dirty="0">
                <a:cs typeface="Calibri Light"/>
              </a:rPr>
            </a:br>
            <a:r>
              <a:rPr lang="en-US" dirty="0">
                <a:cs typeface="Calibri Light"/>
              </a:rPr>
              <a:t>If doing an upgrade of CV, new Studios are in a workspace  when the upgrade completes</a:t>
            </a:r>
            <a:br>
              <a:rPr lang="en-US" dirty="0">
                <a:cs typeface="Calibri Light"/>
              </a:rPr>
            </a:br>
            <a:r>
              <a:rPr lang="en-US" sz="2700" dirty="0">
                <a:cs typeface="Calibri Light"/>
              </a:rPr>
              <a:t>Submit this workspace! To add any new Studios permanently</a:t>
            </a:r>
            <a:endParaRPr lang="en-US" sz="2700" dirty="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4602616" y="2141537"/>
            <a:ext cx="6274253" cy="4351338"/>
          </a:xfrm>
        </p:spPr>
      </p:pic>
    </p:spTree>
    <p:extLst>
      <p:ext uri="{BB962C8B-B14F-4D97-AF65-F5344CB8AC3E}">
        <p14:creationId xmlns:p14="http://schemas.microsoft.com/office/powerpoint/2010/main" val="2723587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p:txBody>
          <a:bodyPr/>
          <a:lstStyle/>
          <a:p>
            <a:r>
              <a:rPr lang="en-US" dirty="0"/>
              <a:t>Uploading Tags files with </a:t>
            </a:r>
            <a:r>
              <a:rPr lang="en-US" dirty="0" err="1"/>
              <a:t>tagman.py</a:t>
            </a:r>
            <a:endParaRPr lang="en-US" dirty="0"/>
          </a:p>
        </p:txBody>
      </p:sp>
      <p:sp>
        <p:nvSpPr>
          <p:cNvPr id="8" name="TextBox 7">
            <a:extLst>
              <a:ext uri="{FF2B5EF4-FFF2-40B4-BE49-F238E27FC236}">
                <a16:creationId xmlns:a16="http://schemas.microsoft.com/office/drawing/2014/main" id="{E9E7E640-1D14-5DA5-AC56-3A3191D7EA33}"/>
              </a:ext>
            </a:extLst>
          </p:cNvPr>
          <p:cNvSpPr txBox="1"/>
          <p:nvPr/>
        </p:nvSpPr>
        <p:spPr>
          <a:xfrm>
            <a:off x="705852" y="1902404"/>
            <a:ext cx="10234864" cy="2862322"/>
          </a:xfrm>
          <a:prstGeom prst="rect">
            <a:avLst/>
          </a:prstGeom>
          <a:noFill/>
        </p:spPr>
        <p:txBody>
          <a:bodyPr wrap="square">
            <a:spAutoFit/>
          </a:bodyPr>
          <a:lstStyle/>
          <a:p>
            <a:r>
              <a:rPr lang="en-US" dirty="0" err="1"/>
              <a:t>Tagman.py</a:t>
            </a:r>
            <a:r>
              <a:rPr lang="en-US" dirty="0"/>
              <a:t> is a script written by Engineering to make saving and creating tag more easy. The tags are exported as a txt file and can then be re-imported or deleted.</a:t>
            </a:r>
          </a:p>
          <a:p>
            <a:endParaRPr lang="en-US" dirty="0"/>
          </a:p>
          <a:p>
            <a:r>
              <a:rPr lang="en-US" dirty="0"/>
              <a:t>The </a:t>
            </a:r>
            <a:r>
              <a:rPr lang="en-US" dirty="0" err="1"/>
              <a:t>tagsfile</a:t>
            </a:r>
            <a:r>
              <a:rPr lang="en-US" dirty="0"/>
              <a:t> defaults to using hostname but there is also an option for using serial number.</a:t>
            </a:r>
          </a:p>
          <a:p>
            <a:endParaRPr lang="en-US" dirty="0"/>
          </a:p>
          <a:p>
            <a:r>
              <a:rPr lang="en-US" dirty="0"/>
              <a:t>Use the –help option for the required syntax.</a:t>
            </a:r>
          </a:p>
          <a:p>
            <a:endParaRPr lang="en-US" dirty="0"/>
          </a:p>
          <a:p>
            <a:r>
              <a:rPr lang="en-US" dirty="0"/>
              <a:t>Example:</a:t>
            </a:r>
          </a:p>
          <a:p>
            <a:r>
              <a:rPr lang="en-US" dirty="0"/>
              <a:t>python </a:t>
            </a:r>
            <a:r>
              <a:rPr lang="en-US" dirty="0" err="1"/>
              <a:t>tagman.py</a:t>
            </a:r>
            <a:r>
              <a:rPr lang="en-US" dirty="0"/>
              <a:t> -u arista -p aristaf613 -c </a:t>
            </a:r>
            <a:r>
              <a:rPr lang="en-US" dirty="0">
                <a:hlinkClick r:id="rId2"/>
              </a:rPr>
              <a:t>unf-arista-campus-vlab-1-11f86e35.topo.testdrive.arista.com</a:t>
            </a:r>
            <a:r>
              <a:rPr lang="en-US" dirty="0"/>
              <a:t> -f </a:t>
            </a:r>
            <a:r>
              <a:rPr lang="en-US" dirty="0" err="1"/>
              <a:t>tagsfile.txt</a:t>
            </a:r>
            <a:r>
              <a:rPr lang="en-US" dirty="0"/>
              <a:t> -a export</a:t>
            </a:r>
          </a:p>
        </p:txBody>
      </p:sp>
    </p:spTree>
    <p:extLst>
      <p:ext uri="{BB962C8B-B14F-4D97-AF65-F5344CB8AC3E}">
        <p14:creationId xmlns:p14="http://schemas.microsoft.com/office/powerpoint/2010/main" val="325222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Example1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49282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dirty="0">
                <a:cs typeface="Calibri Light"/>
              </a:rPr>
              <a:t>Example1 DC Gateway Router</a:t>
            </a:r>
            <a:br>
              <a:rPr lang="en-US" dirty="0">
                <a:cs typeface="Calibri Light"/>
              </a:rPr>
            </a:br>
            <a:r>
              <a:rPr lang="en-US" dirty="0">
                <a:cs typeface="Calibri Light"/>
              </a:rPr>
              <a:t> </a:t>
            </a:r>
            <a:r>
              <a:rPr lang="en-US" sz="2000" dirty="0">
                <a:cs typeface="Calibri Light"/>
              </a:rPr>
              <a:t>This example also routes between DCs with OSPF</a:t>
            </a:r>
            <a:endParaRPr lang="en-US" sz="20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r>
              <a:rPr lang="en-US" dirty="0">
                <a:cs typeface="Calibri"/>
              </a:rPr>
              <a:t>Example2 and example3 build on example 1</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747257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Example1 Detail</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1600322" y="1506312"/>
            <a:ext cx="8613984" cy="5193165"/>
          </a:xfrm>
        </p:spPr>
      </p:pic>
    </p:spTree>
    <p:extLst>
      <p:ext uri="{BB962C8B-B14F-4D97-AF65-F5344CB8AC3E}">
        <p14:creationId xmlns:p14="http://schemas.microsoft.com/office/powerpoint/2010/main" val="83693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Example1 Tags</a:t>
            </a:r>
            <a:endParaRPr lang="en-US" sz="5200" dirty="0"/>
          </a:p>
        </p:txBody>
      </p:sp>
      <p:sp>
        <p:nvSpPr>
          <p:cNvPr id="10" name="TextBox 9">
            <a:extLst>
              <a:ext uri="{FF2B5EF4-FFF2-40B4-BE49-F238E27FC236}">
                <a16:creationId xmlns:a16="http://schemas.microsoft.com/office/drawing/2014/main" id="{F2C1D766-5232-C365-F3DC-8178A218062D}"/>
              </a:ext>
            </a:extLst>
          </p:cNvPr>
          <p:cNvSpPr txBox="1"/>
          <p:nvPr/>
        </p:nvSpPr>
        <p:spPr>
          <a:xfrm>
            <a:off x="1001241" y="1748415"/>
            <a:ext cx="6271656" cy="4555093"/>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5, eos5</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DC-End-device-eos18, eos18</a:t>
            </a:r>
          </a:p>
          <a:p>
            <a:r>
              <a:rPr lang="en-US" sz="1000" dirty="0"/>
              <a:t>Network, DC-End-device-eos20, eos20</a:t>
            </a:r>
          </a:p>
          <a:p>
            <a:r>
              <a:rPr lang="en-US" sz="1000" dirty="0"/>
              <a:t>Network, Ex1-CoreNet-eos1-eos2-eos5, eos1</a:t>
            </a:r>
          </a:p>
          <a:p>
            <a:r>
              <a:rPr lang="en-US" sz="1000" dirty="0"/>
              <a:t>Network, Ex1-CoreNet-eos1-eos2-eos5, eos2</a:t>
            </a:r>
          </a:p>
          <a:p>
            <a:r>
              <a:rPr lang="en-US" sz="1000" dirty="0"/>
              <a:t>Network, Ex1-CoreNet-eos1-eos2-eos5, eos5</a:t>
            </a:r>
          </a:p>
        </p:txBody>
      </p:sp>
      <p:sp>
        <p:nvSpPr>
          <p:cNvPr id="13" name="TextBox 12">
            <a:extLst>
              <a:ext uri="{FF2B5EF4-FFF2-40B4-BE49-F238E27FC236}">
                <a16:creationId xmlns:a16="http://schemas.microsoft.com/office/drawing/2014/main" id="{50E94933-1EEE-78E4-832E-ABDF46D51E97}"/>
              </a:ext>
            </a:extLst>
          </p:cNvPr>
          <p:cNvSpPr txBox="1"/>
          <p:nvPr/>
        </p:nvSpPr>
        <p:spPr>
          <a:xfrm>
            <a:off x="5966691" y="1748415"/>
            <a:ext cx="6096000" cy="4708981"/>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p:txBody>
      </p:sp>
    </p:spTree>
    <p:extLst>
      <p:ext uri="{BB962C8B-B14F-4D97-AF65-F5344CB8AC3E}">
        <p14:creationId xmlns:p14="http://schemas.microsoft.com/office/powerpoint/2010/main" val="2861124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pic>
        <p:nvPicPr>
          <p:cNvPr id="10" name="Picture 9">
            <a:extLst>
              <a:ext uri="{FF2B5EF4-FFF2-40B4-BE49-F238E27FC236}">
                <a16:creationId xmlns:a16="http://schemas.microsoft.com/office/drawing/2014/main" id="{72CFACC0-B1C1-23B9-5CE7-82CCD4E6B192}"/>
              </a:ext>
            </a:extLst>
          </p:cNvPr>
          <p:cNvPicPr>
            <a:picLocks noChangeAspect="1"/>
          </p:cNvPicPr>
          <p:nvPr/>
        </p:nvPicPr>
        <p:blipFill>
          <a:blip r:embed="rId2"/>
          <a:stretch>
            <a:fillRect/>
          </a:stretch>
        </p:blipFill>
        <p:spPr>
          <a:xfrm>
            <a:off x="389475" y="2059870"/>
            <a:ext cx="4117870" cy="1463922"/>
          </a:xfrm>
          <a:prstGeom prst="rect">
            <a:avLst/>
          </a:prstGeom>
        </p:spPr>
      </p:pic>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5"/>
          <a:stretch>
            <a:fillRect/>
          </a:stretch>
        </p:blipFill>
        <p:spPr>
          <a:xfrm>
            <a:off x="5863954" y="5016118"/>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5776868" y="4190590"/>
            <a:ext cx="4202546" cy="523220"/>
          </a:xfrm>
          <a:prstGeom prst="rect">
            <a:avLst/>
          </a:prstGeom>
          <a:noFill/>
        </p:spPr>
        <p:txBody>
          <a:bodyPr wrap="square" rtlCol="0">
            <a:spAutoFit/>
          </a:bodyPr>
          <a:lstStyle/>
          <a:p>
            <a:r>
              <a:rPr lang="en-US" sz="2800" dirty="0"/>
              <a:t>Interfaces Studio</a:t>
            </a:r>
          </a:p>
        </p:txBody>
      </p:sp>
    </p:spTree>
    <p:extLst>
      <p:ext uri="{BB962C8B-B14F-4D97-AF65-F5344CB8AC3E}">
        <p14:creationId xmlns:p14="http://schemas.microsoft.com/office/powerpoint/2010/main" val="3034606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AA6-51E4-18CA-149D-80B3098B9BBF}"/>
              </a:ext>
            </a:extLst>
          </p:cNvPr>
          <p:cNvSpPr>
            <a:spLocks noGrp="1"/>
          </p:cNvSpPr>
          <p:nvPr>
            <p:ph type="title"/>
          </p:nvPr>
        </p:nvSpPr>
        <p:spPr/>
        <p:txBody>
          <a:bodyPr/>
          <a:lstStyle/>
          <a:p>
            <a:r>
              <a:rPr lang="en-US" dirty="0">
                <a:cs typeface="Calibri Light"/>
              </a:rPr>
              <a:t>Example1 Traffic Test</a:t>
            </a:r>
          </a:p>
        </p:txBody>
      </p:sp>
      <p:sp>
        <p:nvSpPr>
          <p:cNvPr id="3" name="Content Placeholder 2">
            <a:extLst>
              <a:ext uri="{FF2B5EF4-FFF2-40B4-BE49-F238E27FC236}">
                <a16:creationId xmlns:a16="http://schemas.microsoft.com/office/drawing/2014/main" id="{A01C5E4A-984D-5CE5-9119-2552A2C5656F}"/>
              </a:ext>
            </a:extLst>
          </p:cNvPr>
          <p:cNvSpPr>
            <a:spLocks noGrp="1"/>
          </p:cNvSpPr>
          <p:nvPr>
            <p:ph idx="1"/>
          </p:nvPr>
        </p:nvSpPr>
        <p:spPr/>
        <p:txBody>
          <a:bodyPr vert="horz" lIns="91440" tIns="45720" rIns="91440" bIns="45720" rtlCol="0" anchor="t">
            <a:normAutofit/>
          </a:bodyPr>
          <a:lstStyle/>
          <a:p>
            <a:r>
              <a:rPr lang="en-US" dirty="0">
                <a:cs typeface="Calibri"/>
              </a:rPr>
              <a:t>From eos18 ping to eos20 14.14.14.2</a:t>
            </a:r>
            <a:endParaRPr lang="en-US" dirty="0"/>
          </a:p>
        </p:txBody>
      </p:sp>
    </p:spTree>
    <p:extLst>
      <p:ext uri="{BB962C8B-B14F-4D97-AF65-F5344CB8AC3E}">
        <p14:creationId xmlns:p14="http://schemas.microsoft.com/office/powerpoint/2010/main" val="1741351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r>
              <a:rPr lang="en-US" dirty="0">
                <a:cs typeface="Calibri"/>
              </a:rPr>
              <a:t>Interface Configuration</a:t>
            </a:r>
          </a:p>
          <a:p>
            <a:endParaRPr lang="en-US" dirty="0">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These slides contain examples and instructions of how to build end to end topologies with services in Cloud Vision Studios. Featured is the Enterprise Routing Studio that is used to inter-connect Campus and DCs together.  </a:t>
            </a:r>
            <a:endParaRPr lang="en-US" dirty="0"/>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dirty="0">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DCI</a:t>
            </a:r>
          </a:p>
          <a:p>
            <a:r>
              <a:rPr lang="en-US" dirty="0">
                <a:cs typeface="Calibri"/>
              </a:rPr>
              <a:t>Campus Interconnect</a:t>
            </a:r>
          </a:p>
          <a:p>
            <a:r>
              <a:rPr lang="en-US" dirty="0">
                <a:cs typeface="Calibri"/>
              </a:rPr>
              <a:t>ISP Connections</a:t>
            </a:r>
          </a:p>
          <a:p>
            <a:r>
              <a:rPr lang="en-US" dirty="0">
                <a:cs typeface="Calibri"/>
              </a:rPr>
              <a:t>EVPN for Enterprise</a:t>
            </a: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Example2 BGP DC Interconnect</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1428824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Example2 BGP DC Interconnect</a:t>
            </a:r>
            <a:br>
              <a:rPr lang="en-US" dirty="0">
                <a:cs typeface="Calibri Light"/>
              </a:rPr>
            </a:br>
            <a:r>
              <a:rPr lang="en-US" sz="2800" dirty="0">
                <a:cs typeface="Calibri Light"/>
              </a:rPr>
              <a:t>DCs route to each other in this example</a:t>
            </a:r>
            <a:endParaRPr lang="en-US" sz="28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p:txBody>
      </p:sp>
    </p:spTree>
    <p:extLst>
      <p:ext uri="{BB962C8B-B14F-4D97-AF65-F5344CB8AC3E}">
        <p14:creationId xmlns:p14="http://schemas.microsoft.com/office/powerpoint/2010/main" val="4111036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a:xfrm>
            <a:off x="307369" y="138237"/>
            <a:ext cx="10515600" cy="1325563"/>
          </a:xfrm>
        </p:spPr>
        <p:txBody>
          <a:bodyPr/>
          <a:lstStyle/>
          <a:p>
            <a:r>
              <a:rPr lang="en-US" dirty="0">
                <a:cs typeface="Calibri Light"/>
              </a:rPr>
              <a:t>Example2 Detail</a:t>
            </a:r>
          </a:p>
        </p:txBody>
      </p:sp>
      <p:pic>
        <p:nvPicPr>
          <p:cNvPr id="5" name="Picture 4">
            <a:extLst>
              <a:ext uri="{FF2B5EF4-FFF2-40B4-BE49-F238E27FC236}">
                <a16:creationId xmlns:a16="http://schemas.microsoft.com/office/drawing/2014/main" id="{E4F8F446-FB22-644C-E2CC-7E76C40749DF}"/>
              </a:ext>
            </a:extLst>
          </p:cNvPr>
          <p:cNvPicPr>
            <a:picLocks noChangeAspect="1"/>
          </p:cNvPicPr>
          <p:nvPr/>
        </p:nvPicPr>
        <p:blipFill>
          <a:blip r:embed="rId2"/>
          <a:stretch>
            <a:fillRect/>
          </a:stretch>
        </p:blipFill>
        <p:spPr>
          <a:xfrm>
            <a:off x="1369030" y="1039001"/>
            <a:ext cx="10822969" cy="5472191"/>
          </a:xfrm>
          <a:prstGeom prst="rect">
            <a:avLst/>
          </a:prstGeom>
        </p:spPr>
      </p:pic>
    </p:spTree>
    <p:extLst>
      <p:ext uri="{BB962C8B-B14F-4D97-AF65-F5344CB8AC3E}">
        <p14:creationId xmlns:p14="http://schemas.microsoft.com/office/powerpoint/2010/main" val="2639713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cs typeface="Calibri Light"/>
              </a:rPr>
              <a:t>Example2 Tags</a:t>
            </a:r>
            <a:endParaRPr lang="en-US" sz="5200" dirty="0"/>
          </a:p>
        </p:txBody>
      </p:sp>
      <p:sp>
        <p:nvSpPr>
          <p:cNvPr id="9" name="TextBox 8">
            <a:extLst>
              <a:ext uri="{FF2B5EF4-FFF2-40B4-BE49-F238E27FC236}">
                <a16:creationId xmlns:a16="http://schemas.microsoft.com/office/drawing/2014/main" id="{8D344861-B105-3538-DBAB-684913E4ECEE}"/>
              </a:ext>
            </a:extLst>
          </p:cNvPr>
          <p:cNvSpPr txBox="1"/>
          <p:nvPr/>
        </p:nvSpPr>
        <p:spPr>
          <a:xfrm>
            <a:off x="1195903" y="923904"/>
            <a:ext cx="6183084" cy="5170646"/>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4, eos4</a:t>
            </a:r>
          </a:p>
          <a:p>
            <a:r>
              <a:rPr lang="en-US" sz="1000" dirty="0"/>
              <a:t>Edge-Router-Domain, 5, eos5</a:t>
            </a:r>
          </a:p>
          <a:p>
            <a:r>
              <a:rPr lang="en-US" sz="1000" dirty="0"/>
              <a:t>Edge-Router-Domain, 6, eos6</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DC-Border-Leaf-eos4, eos4</a:t>
            </a:r>
          </a:p>
          <a:p>
            <a:r>
              <a:rPr lang="en-US" sz="1000" dirty="0"/>
              <a:t>Network, DC-Border-Leaf-eos6, eos6</a:t>
            </a:r>
          </a:p>
          <a:p>
            <a:r>
              <a:rPr lang="en-US" sz="1000" dirty="0"/>
              <a:t>Network, DC-End-device-eos18, eos18</a:t>
            </a:r>
          </a:p>
          <a:p>
            <a:r>
              <a:rPr lang="en-US" sz="1000" dirty="0"/>
              <a:t>Network, DC-End-device-eos20, eos20</a:t>
            </a:r>
          </a:p>
          <a:p>
            <a:r>
              <a:rPr lang="en-US" sz="1000" dirty="0"/>
              <a:t>Network, Ex2-CoreNet-eos1-eos2-eos5, eos1</a:t>
            </a:r>
          </a:p>
          <a:p>
            <a:r>
              <a:rPr lang="en-US" sz="1000" dirty="0"/>
              <a:t>Network, Ex2-CoreNet-eos1-eos2-eos5, eos2</a:t>
            </a:r>
          </a:p>
          <a:p>
            <a:r>
              <a:rPr lang="en-US" sz="1000" dirty="0"/>
              <a:t>Network, Ex2-CoreNet-eos1-eos2-eos5, eos5</a:t>
            </a:r>
          </a:p>
        </p:txBody>
      </p:sp>
      <p:sp>
        <p:nvSpPr>
          <p:cNvPr id="6" name="TextBox 5">
            <a:extLst>
              <a:ext uri="{FF2B5EF4-FFF2-40B4-BE49-F238E27FC236}">
                <a16:creationId xmlns:a16="http://schemas.microsoft.com/office/drawing/2014/main" id="{F77A233D-5CF4-1618-4B70-985CC05A2C47}"/>
              </a:ext>
            </a:extLst>
          </p:cNvPr>
          <p:cNvSpPr txBox="1"/>
          <p:nvPr/>
        </p:nvSpPr>
        <p:spPr>
          <a:xfrm>
            <a:off x="6917830" y="1170125"/>
            <a:ext cx="6183084" cy="4678204"/>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a:p>
            <a:endParaRPr lang="en-US" sz="800" dirty="0"/>
          </a:p>
        </p:txBody>
      </p:sp>
    </p:spTree>
    <p:extLst>
      <p:ext uri="{BB962C8B-B14F-4D97-AF65-F5344CB8AC3E}">
        <p14:creationId xmlns:p14="http://schemas.microsoft.com/office/powerpoint/2010/main" val="960693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59D6B4-616C-16CD-8D7E-55920869558E}"/>
              </a:ext>
            </a:extLst>
          </p:cNvPr>
          <p:cNvPicPr>
            <a:picLocks noChangeAspect="1"/>
          </p:cNvPicPr>
          <p:nvPr/>
        </p:nvPicPr>
        <p:blipFill>
          <a:blip r:embed="rId2"/>
          <a:stretch>
            <a:fillRect/>
          </a:stretch>
        </p:blipFill>
        <p:spPr>
          <a:xfrm>
            <a:off x="294526" y="1983967"/>
            <a:ext cx="5392900"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Example2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sp>
        <p:nvSpPr>
          <p:cNvPr id="16" name="TextBox 15">
            <a:extLst>
              <a:ext uri="{FF2B5EF4-FFF2-40B4-BE49-F238E27FC236}">
                <a16:creationId xmlns:a16="http://schemas.microsoft.com/office/drawing/2014/main" id="{FF31B5D5-D516-D8E1-63E8-74CB0CD8E68D}"/>
              </a:ext>
            </a:extLst>
          </p:cNvPr>
          <p:cNvSpPr txBox="1"/>
          <p:nvPr/>
        </p:nvSpPr>
        <p:spPr>
          <a:xfrm>
            <a:off x="5552326" y="4190590"/>
            <a:ext cx="4202546" cy="523220"/>
          </a:xfrm>
          <a:prstGeom prst="rect">
            <a:avLst/>
          </a:prstGeom>
          <a:noFill/>
        </p:spPr>
        <p:txBody>
          <a:bodyPr wrap="square" rtlCol="0">
            <a:spAutoFit/>
          </a:bodyPr>
          <a:lstStyle/>
          <a:p>
            <a:r>
              <a:rPr lang="en-US" sz="2800" dirty="0"/>
              <a:t>Interfaces Studio</a:t>
            </a:r>
          </a:p>
        </p:txBody>
      </p:sp>
      <p:pic>
        <p:nvPicPr>
          <p:cNvPr id="3" name="Picture 2">
            <a:extLst>
              <a:ext uri="{FF2B5EF4-FFF2-40B4-BE49-F238E27FC236}">
                <a16:creationId xmlns:a16="http://schemas.microsoft.com/office/drawing/2014/main" id="{B93D8C8E-3179-D0C9-2E1E-E4FEA64CE887}"/>
              </a:ext>
            </a:extLst>
          </p:cNvPr>
          <p:cNvPicPr>
            <a:picLocks noChangeAspect="1"/>
          </p:cNvPicPr>
          <p:nvPr/>
        </p:nvPicPr>
        <p:blipFill>
          <a:blip r:embed="rId5"/>
          <a:stretch>
            <a:fillRect/>
          </a:stretch>
        </p:blipFill>
        <p:spPr>
          <a:xfrm>
            <a:off x="5413779" y="4884672"/>
            <a:ext cx="5392901" cy="1445033"/>
          </a:xfrm>
          <a:prstGeom prst="rect">
            <a:avLst/>
          </a:prstGeom>
        </p:spPr>
      </p:pic>
    </p:spTree>
    <p:extLst>
      <p:ext uri="{BB962C8B-B14F-4D97-AF65-F5344CB8AC3E}">
        <p14:creationId xmlns:p14="http://schemas.microsoft.com/office/powerpoint/2010/main" val="2067033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Example2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2389436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Example3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210381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Example3 </a:t>
            </a:r>
            <a:r>
              <a:rPr lang="en-US" dirty="0">
                <a:ea typeface="+mj-lt"/>
                <a:cs typeface="+mj-lt"/>
              </a:rPr>
              <a:t> Campus to ISP</a:t>
            </a:r>
            <a:br>
              <a:rPr lang="en-US" dirty="0">
                <a:ea typeface="+mj-lt"/>
                <a:cs typeface="+mj-lt"/>
              </a:rPr>
            </a:br>
            <a:r>
              <a:rPr lang="en-US" sz="2000" dirty="0">
                <a:ea typeface="+mj-lt"/>
                <a:cs typeface="+mj-lt"/>
              </a:rPr>
              <a:t>BGP and OSPF default route</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and a Core Router connects Campus to the Internet</a:t>
            </a:r>
          </a:p>
          <a:p>
            <a:r>
              <a:rPr lang="en-US" dirty="0">
                <a:ea typeface="Calibri"/>
                <a:cs typeface="Calibri"/>
              </a:rPr>
              <a:t>ISP sends full routes to border router but only a default route is send into the Enterprise network</a:t>
            </a:r>
          </a:p>
          <a:p>
            <a:r>
              <a:rPr lang="en-US" dirty="0">
                <a:cs typeface="Calibri"/>
              </a:rPr>
              <a:t>MLAG is configured in the Campus Studio and Enterprise Routing Studio so an OSPF adjacency is formed over the MLAG peer link.</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Example3 Detail</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2129305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Example3 Tags</a:t>
            </a:r>
            <a:endParaRPr lang="en-US" sz="5200" dirty="0"/>
          </a:p>
        </p:txBody>
      </p:sp>
      <p:sp>
        <p:nvSpPr>
          <p:cNvPr id="9" name="TextBox 8">
            <a:extLst>
              <a:ext uri="{FF2B5EF4-FFF2-40B4-BE49-F238E27FC236}">
                <a16:creationId xmlns:a16="http://schemas.microsoft.com/office/drawing/2014/main" id="{F8E6B3E4-D4B4-9F9E-B459-58ED81AEAB59}"/>
              </a:ext>
            </a:extLst>
          </p:cNvPr>
          <p:cNvSpPr txBox="1"/>
          <p:nvPr/>
        </p:nvSpPr>
        <p:spPr>
          <a:xfrm>
            <a:off x="5675376" y="1550301"/>
            <a:ext cx="6096000" cy="4862870"/>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Campus-Pod, 12, eos12</a:t>
            </a:r>
          </a:p>
          <a:p>
            <a:r>
              <a:rPr lang="en-US" sz="1000" dirty="0"/>
              <a:t>Edge-Router-Domain, 7, eos7</a:t>
            </a:r>
          </a:p>
          <a:p>
            <a:r>
              <a:rPr lang="en-US" sz="1000" dirty="0"/>
              <a:t>Edge-Router-Domain, Campus11-13, eos11</a:t>
            </a:r>
          </a:p>
          <a:p>
            <a:r>
              <a:rPr lang="en-US" sz="1000" dirty="0"/>
              <a:t>Edge-Router-Domain, Campus11-13, eos13</a:t>
            </a:r>
          </a:p>
          <a:p>
            <a:r>
              <a:rPr lang="en-US" sz="1000" dirty="0"/>
              <a:t>Network, Ex3-CoreNet-eos1-eos11-eos13, eos1</a:t>
            </a:r>
          </a:p>
          <a:p>
            <a:r>
              <a:rPr lang="en-US" sz="1000" dirty="0"/>
              <a:t>Network, Ex3-CoreNet-eos1-eos11-eos13, eos11</a:t>
            </a:r>
          </a:p>
          <a:p>
            <a:r>
              <a:rPr lang="en-US" sz="1000" dirty="0"/>
              <a:t>Network, Ex3-CoreNet-eos1-eos11-eos13, eos13</a:t>
            </a:r>
          </a:p>
          <a:p>
            <a:r>
              <a:rPr lang="en-US" sz="1000" dirty="0"/>
              <a:t>Network, ISP-eos7-eos10-eos19, eos10</a:t>
            </a:r>
          </a:p>
          <a:p>
            <a:r>
              <a:rPr lang="en-US" sz="1000" dirty="0"/>
              <a:t>Network, ISP-eos7-eos10-eos19, eos19</a:t>
            </a:r>
          </a:p>
          <a:p>
            <a:r>
              <a:rPr lang="en-US" sz="1000" dirty="0"/>
              <a:t>Network, ISP-eos7-eos10-eos19, eos7</a:t>
            </a:r>
          </a:p>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7.7.7.7, eos7</a:t>
            </a:r>
          </a:p>
        </p:txBody>
      </p:sp>
    </p:spTree>
    <p:extLst>
      <p:ext uri="{BB962C8B-B14F-4D97-AF65-F5344CB8AC3E}">
        <p14:creationId xmlns:p14="http://schemas.microsoft.com/office/powerpoint/2010/main" val="1090248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a:xfrm>
            <a:off x="459932" y="-7938"/>
            <a:ext cx="10515600" cy="1325563"/>
          </a:xfrm>
        </p:spPr>
        <p:txBody>
          <a:bodyPr/>
          <a:lstStyle/>
          <a:p>
            <a:r>
              <a:rPr lang="en-US" dirty="0">
                <a:cs typeface="Calibri Light"/>
              </a:rPr>
              <a:t>Complete Topology of the  ATD</a:t>
            </a:r>
            <a:endParaRPr lang="en-US" dirty="0"/>
          </a:p>
        </p:txBody>
      </p:sp>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541027" y="800790"/>
            <a:ext cx="9265579" cy="82815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cs typeface="Calibri"/>
              </a:rPr>
              <a:t>These examples use a sub-set of this topology for each Interconnect example</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pic>
        <p:nvPicPr>
          <p:cNvPr id="7" name="Picture 6">
            <a:extLst>
              <a:ext uri="{FF2B5EF4-FFF2-40B4-BE49-F238E27FC236}">
                <a16:creationId xmlns:a16="http://schemas.microsoft.com/office/drawing/2014/main" id="{D333EFFF-7D6C-06CB-1344-7D93DE9AD9E4}"/>
              </a:ext>
            </a:extLst>
          </p:cNvPr>
          <p:cNvPicPr>
            <a:picLocks noChangeAspect="1"/>
          </p:cNvPicPr>
          <p:nvPr/>
        </p:nvPicPr>
        <p:blipFill>
          <a:blip r:embed="rId2"/>
          <a:stretch>
            <a:fillRect/>
          </a:stretch>
        </p:blipFill>
        <p:spPr>
          <a:xfrm>
            <a:off x="3021496" y="1105106"/>
            <a:ext cx="7611062" cy="5752893"/>
          </a:xfrm>
          <a:prstGeom prst="rect">
            <a:avLst/>
          </a:prstGeom>
        </p:spPr>
      </p:pic>
    </p:spTree>
    <p:extLst>
      <p:ext uri="{BB962C8B-B14F-4D97-AF65-F5344CB8AC3E}">
        <p14:creationId xmlns:p14="http://schemas.microsoft.com/office/powerpoint/2010/main" val="2712992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Example3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6" name="Picture 5">
            <a:extLst>
              <a:ext uri="{FF2B5EF4-FFF2-40B4-BE49-F238E27FC236}">
                <a16:creationId xmlns:a16="http://schemas.microsoft.com/office/drawing/2014/main" id="{DC6A6139-B74A-D55C-6C2E-5665F26B5DD4}"/>
              </a:ext>
            </a:extLst>
          </p:cNvPr>
          <p:cNvPicPr>
            <a:picLocks noChangeAspect="1"/>
          </p:cNvPicPr>
          <p:nvPr/>
        </p:nvPicPr>
        <p:blipFill>
          <a:blip r:embed="rId2"/>
          <a:stretch>
            <a:fillRect/>
          </a:stretch>
        </p:blipFill>
        <p:spPr>
          <a:xfrm>
            <a:off x="214993" y="2098672"/>
            <a:ext cx="6425293" cy="1700496"/>
          </a:xfrm>
          <a:prstGeom prst="rect">
            <a:avLst/>
          </a:prstGeom>
        </p:spPr>
      </p:pic>
      <p:pic>
        <p:nvPicPr>
          <p:cNvPr id="7" name="Picture 6">
            <a:extLst>
              <a:ext uri="{FF2B5EF4-FFF2-40B4-BE49-F238E27FC236}">
                <a16:creationId xmlns:a16="http://schemas.microsoft.com/office/drawing/2014/main" id="{6C989955-7722-E79C-D350-72630B310424}"/>
              </a:ext>
            </a:extLst>
          </p:cNvPr>
          <p:cNvPicPr>
            <a:picLocks noChangeAspect="1"/>
          </p:cNvPicPr>
          <p:nvPr/>
        </p:nvPicPr>
        <p:blipFill>
          <a:blip r:embed="rId3"/>
          <a:stretch>
            <a:fillRect/>
          </a:stretch>
        </p:blipFill>
        <p:spPr>
          <a:xfrm>
            <a:off x="214992" y="4942209"/>
            <a:ext cx="6425294" cy="1700497"/>
          </a:xfrm>
          <a:prstGeom prst="rect">
            <a:avLst/>
          </a:prstGeom>
        </p:spPr>
      </p:pic>
    </p:spTree>
    <p:extLst>
      <p:ext uri="{BB962C8B-B14F-4D97-AF65-F5344CB8AC3E}">
        <p14:creationId xmlns:p14="http://schemas.microsoft.com/office/powerpoint/2010/main" val="1668181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 3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to eos10 on the ISP network 10.10.10.10</a:t>
            </a:r>
          </a:p>
          <a:p>
            <a:endParaRPr lang="en-US" dirty="0">
              <a:cs typeface="Calibri"/>
            </a:endParaRPr>
          </a:p>
        </p:txBody>
      </p:sp>
    </p:spTree>
    <p:extLst>
      <p:ext uri="{BB962C8B-B14F-4D97-AF65-F5344CB8AC3E}">
        <p14:creationId xmlns:p14="http://schemas.microsoft.com/office/powerpoint/2010/main" val="1335260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Example4 </a:t>
            </a:r>
            <a:r>
              <a:rPr lang="en-US" dirty="0">
                <a:ea typeface="+mj-lt"/>
                <a:cs typeface="+mj-lt"/>
              </a:rPr>
              <a:t>Campus to Campus EVPN</a:t>
            </a:r>
          </a:p>
          <a:p>
            <a:endParaRPr lang="en-US" dirty="0">
              <a:cs typeface="Calibri Light"/>
            </a:endParaRPr>
          </a:p>
        </p:txBody>
      </p:sp>
      <p:pic>
        <p:nvPicPr>
          <p:cNvPr id="4" name="Picture 3">
            <a:extLst>
              <a:ext uri="{FF2B5EF4-FFF2-40B4-BE49-F238E27FC236}">
                <a16:creationId xmlns:a16="http://schemas.microsoft.com/office/drawing/2014/main" id="{BFEA5D05-FE30-20FC-A323-A160A6272CE7}"/>
              </a:ext>
            </a:extLst>
          </p:cNvPr>
          <p:cNvPicPr>
            <a:picLocks noChangeAspect="1"/>
          </p:cNvPicPr>
          <p:nvPr/>
        </p:nvPicPr>
        <p:blipFill>
          <a:blip r:embed="rId2"/>
          <a:stretch>
            <a:fillRect/>
          </a:stretch>
        </p:blipFill>
        <p:spPr>
          <a:xfrm>
            <a:off x="838200" y="1153807"/>
            <a:ext cx="9977896" cy="5704193"/>
          </a:xfrm>
          <a:prstGeom prst="rect">
            <a:avLst/>
          </a:prstGeom>
        </p:spPr>
      </p:pic>
    </p:spTree>
    <p:extLst>
      <p:ext uri="{BB962C8B-B14F-4D97-AF65-F5344CB8AC3E}">
        <p14:creationId xmlns:p14="http://schemas.microsoft.com/office/powerpoint/2010/main" val="4155190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Example4 </a:t>
            </a:r>
            <a:r>
              <a:rPr lang="en-US" dirty="0">
                <a:ea typeface="+mj-lt"/>
                <a:cs typeface="+mj-lt"/>
              </a:rPr>
              <a:t>Campus to Campus EVPN</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1 Core Router route a Campus to the Internet</a:t>
            </a:r>
          </a:p>
          <a:p>
            <a:r>
              <a:rPr lang="en-US" dirty="0">
                <a:ea typeface="Calibri"/>
                <a:cs typeface="Calibri"/>
              </a:rPr>
              <a:t>ISP sends full routes but  Edge Router sends only a default route to the Campus Splines</a:t>
            </a:r>
          </a:p>
          <a:p>
            <a:r>
              <a:rPr lang="en-US" dirty="0">
                <a:ea typeface="Calibri"/>
                <a:cs typeface="Calibri"/>
              </a:rPr>
              <a:t>Ping from Campus switch eos12 15.15.15.4/24 to eos10 on ISP network 10.10.10.10</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67974664-5BE4-E861-41FF-8D42499E584F}"/>
              </a:ext>
            </a:extLst>
          </p:cNvPr>
          <p:cNvPicPr>
            <a:picLocks noGrp="1" noChangeAspect="1"/>
          </p:cNvPicPr>
          <p:nvPr>
            <p:ph idx="1"/>
          </p:nvPr>
        </p:nvPicPr>
        <p:blipFill>
          <a:blip r:embed="rId2"/>
          <a:stretch>
            <a:fillRect/>
          </a:stretch>
        </p:blipFill>
        <p:spPr>
          <a:xfrm>
            <a:off x="427543" y="1094700"/>
            <a:ext cx="10984802" cy="5677947"/>
          </a:xfrm>
        </p:spPr>
      </p:pic>
      <p:sp>
        <p:nvSpPr>
          <p:cNvPr id="2" name="TextBox 1">
            <a:extLst>
              <a:ext uri="{FF2B5EF4-FFF2-40B4-BE49-F238E27FC236}">
                <a16:creationId xmlns:a16="http://schemas.microsoft.com/office/drawing/2014/main" id="{3EA9FEC9-1576-0709-6673-1079BBEE6410}"/>
              </a:ext>
            </a:extLst>
          </p:cNvPr>
          <p:cNvSpPr txBox="1"/>
          <p:nvPr/>
        </p:nvSpPr>
        <p:spPr>
          <a:xfrm>
            <a:off x="-1712" y="263703"/>
            <a:ext cx="1321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Example4 Detail</a:t>
            </a:r>
            <a:endParaRPr lang="en-US" sz="4800" dirty="0"/>
          </a:p>
        </p:txBody>
      </p:sp>
    </p:spTree>
    <p:extLst>
      <p:ext uri="{BB962C8B-B14F-4D97-AF65-F5344CB8AC3E}">
        <p14:creationId xmlns:p14="http://schemas.microsoft.com/office/powerpoint/2010/main" val="2680047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Example4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Ex4-CoreNet-eos1-eos2-eos5-eos11-eos13-eos17, eos1</a:t>
            </a:r>
          </a:p>
          <a:p>
            <a:r>
              <a:rPr lang="en-US" sz="1000" dirty="0"/>
              <a:t>Network, Ex4-CoreNet-eos1-eos2-eos5-eos11-eos13-eos17, eos11</a:t>
            </a:r>
          </a:p>
          <a:p>
            <a:r>
              <a:rPr lang="en-US" sz="1000" dirty="0"/>
              <a:t>Network, Ex4-CoreNet-eos1-eos2-eos5-eos11-eos13-eos17, eos13</a:t>
            </a:r>
          </a:p>
          <a:p>
            <a:r>
              <a:rPr lang="en-US" sz="1000" dirty="0"/>
              <a:t>Network, Ex4-CoreNet-eos1-eos2-eos5-eos11-eos13-eos17, eos17</a:t>
            </a:r>
          </a:p>
          <a:p>
            <a:r>
              <a:rPr lang="en-US" sz="1000" dirty="0"/>
              <a:t>Network, Ex4-CoreNet-eos1-eos2-eos5-eos11-eos13-eos17, eos2</a:t>
            </a:r>
          </a:p>
          <a:p>
            <a:r>
              <a:rPr lang="en-US" sz="1000" dirty="0"/>
              <a:t>Network, Ex4-CoreNet-eos1-eos2-eos5-eos11-eos13-eos17,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17.17.17.17, eos17</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151536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Example4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pic>
        <p:nvPicPr>
          <p:cNvPr id="4" name="Picture 3">
            <a:extLst>
              <a:ext uri="{FF2B5EF4-FFF2-40B4-BE49-F238E27FC236}">
                <a16:creationId xmlns:a16="http://schemas.microsoft.com/office/drawing/2014/main" id="{B3FAF360-59A1-BC39-616F-3A444D8EC46B}"/>
              </a:ext>
            </a:extLst>
          </p:cNvPr>
          <p:cNvPicPr>
            <a:picLocks noChangeAspect="1"/>
          </p:cNvPicPr>
          <p:nvPr/>
        </p:nvPicPr>
        <p:blipFill>
          <a:blip r:embed="rId3"/>
          <a:stretch>
            <a:fillRect/>
          </a:stretch>
        </p:blipFill>
        <p:spPr>
          <a:xfrm>
            <a:off x="294526" y="2135187"/>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4"/>
          <a:stretch>
            <a:fillRect/>
          </a:stretch>
        </p:blipFill>
        <p:spPr>
          <a:xfrm>
            <a:off x="7288928" y="2091871"/>
            <a:ext cx="3748314" cy="1687275"/>
          </a:xfrm>
          <a:prstGeom prst="rect">
            <a:avLst/>
          </a:prstGeom>
        </p:spPr>
      </p:pic>
    </p:spTree>
    <p:extLst>
      <p:ext uri="{BB962C8B-B14F-4D97-AF65-F5344CB8AC3E}">
        <p14:creationId xmlns:p14="http://schemas.microsoft.com/office/powerpoint/2010/main" val="3091200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Example4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15.15.15.133 and eos20 15.15.15.134 </a:t>
            </a:r>
          </a:p>
          <a:p>
            <a:r>
              <a:rPr lang="en-US" dirty="0">
                <a:cs typeface="Calibri"/>
              </a:rPr>
              <a:t>From Campus switches eos12, ping to eos10 10.10.10.10 and eos19 19.19.19.19 on the ISP Network</a:t>
            </a:r>
          </a:p>
          <a:p>
            <a:r>
              <a:rPr lang="en-US" dirty="0">
                <a:cs typeface="Calibri"/>
              </a:rPr>
              <a:t>From Campus end devices eos9 and eos20, ping to eos10 10.10.10.10 and eos19 19.19.19.19 on the ISP Network</a:t>
            </a:r>
            <a:endParaRPr lang="en-US" dirty="0"/>
          </a:p>
          <a:p>
            <a:endParaRPr lang="en-US" dirty="0"/>
          </a:p>
          <a:p>
            <a:endParaRPr lang="en-US" dirty="0">
              <a:cs typeface="Calibri"/>
            </a:endParaRPr>
          </a:p>
        </p:txBody>
      </p:sp>
    </p:spTree>
    <p:extLst>
      <p:ext uri="{BB962C8B-B14F-4D97-AF65-F5344CB8AC3E}">
        <p14:creationId xmlns:p14="http://schemas.microsoft.com/office/powerpoint/2010/main" val="2368290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Example5 </a:t>
            </a:r>
            <a:r>
              <a:rPr lang="en-US" dirty="0">
                <a:ea typeface="+mj-lt"/>
                <a:cs typeface="+mj-lt"/>
              </a:rPr>
              <a:t>Campus BGP Underlay</a:t>
            </a:r>
          </a:p>
          <a:p>
            <a:endParaRPr lang="en-US" dirty="0">
              <a:cs typeface="Calibri Light"/>
            </a:endParaRPr>
          </a:p>
        </p:txBody>
      </p:sp>
      <p:pic>
        <p:nvPicPr>
          <p:cNvPr id="3" name="Picture 2">
            <a:extLst>
              <a:ext uri="{FF2B5EF4-FFF2-40B4-BE49-F238E27FC236}">
                <a16:creationId xmlns:a16="http://schemas.microsoft.com/office/drawing/2014/main" id="{BAF56941-706A-5E49-E4C1-16AA2C766CA3}"/>
              </a:ext>
            </a:extLst>
          </p:cNvPr>
          <p:cNvPicPr>
            <a:picLocks noChangeAspect="1"/>
          </p:cNvPicPr>
          <p:nvPr/>
        </p:nvPicPr>
        <p:blipFill>
          <a:blip r:embed="rId2"/>
          <a:stretch>
            <a:fillRect/>
          </a:stretch>
        </p:blipFill>
        <p:spPr>
          <a:xfrm>
            <a:off x="1356359" y="1431276"/>
            <a:ext cx="9153149" cy="5259083"/>
          </a:xfrm>
          <a:prstGeom prst="rect">
            <a:avLst/>
          </a:prstGeom>
        </p:spPr>
      </p:pic>
    </p:spTree>
    <p:extLst>
      <p:ext uri="{BB962C8B-B14F-4D97-AF65-F5344CB8AC3E}">
        <p14:creationId xmlns:p14="http://schemas.microsoft.com/office/powerpoint/2010/main" val="2759165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Example5 </a:t>
            </a:r>
            <a:r>
              <a:rPr lang="en-US" dirty="0">
                <a:ea typeface="+mj-lt"/>
                <a:cs typeface="+mj-lt"/>
              </a:rPr>
              <a:t>Campus BGP Underlay</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a Core Router route a Campus to the Internet</a:t>
            </a:r>
          </a:p>
          <a:p>
            <a:r>
              <a:rPr lang="en-US" dirty="0">
                <a:ea typeface="Calibri"/>
                <a:cs typeface="Calibri"/>
              </a:rPr>
              <a:t>ISP sends default route</a:t>
            </a:r>
          </a:p>
          <a:p>
            <a:r>
              <a:rPr lang="en-US" dirty="0">
                <a:ea typeface="Calibri"/>
                <a:cs typeface="Calibri"/>
              </a:rPr>
              <a:t>Ping from Campus switch eos12 15.15.15.4/24 to eos10 on ISP network 10.10.10.10</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
        <p:nvSpPr>
          <p:cNvPr id="4" name="TextBox 3">
            <a:extLst>
              <a:ext uri="{FF2B5EF4-FFF2-40B4-BE49-F238E27FC236}">
                <a16:creationId xmlns:a16="http://schemas.microsoft.com/office/drawing/2014/main" id="{D0710810-E065-CD3D-916E-331AA6E1BE17}"/>
              </a:ext>
            </a:extLst>
          </p:cNvPr>
          <p:cNvSpPr txBox="1"/>
          <p:nvPr/>
        </p:nvSpPr>
        <p:spPr>
          <a:xfrm>
            <a:off x="1584960" y="5807631"/>
            <a:ext cx="8432501" cy="369332"/>
          </a:xfrm>
          <a:prstGeom prst="rect">
            <a:avLst/>
          </a:prstGeom>
          <a:noFill/>
        </p:spPr>
        <p:txBody>
          <a:bodyPr wrap="none" rtlCol="0">
            <a:spAutoFit/>
          </a:bodyPr>
          <a:lstStyle/>
          <a:p>
            <a:r>
              <a:rPr lang="en-US" dirty="0">
                <a:solidFill>
                  <a:srgbClr val="FF0000"/>
                </a:solidFill>
              </a:rPr>
              <a:t>Note: This example uses “Core Router can also be a RR” feature that came out post Kent</a:t>
            </a:r>
          </a:p>
        </p:txBody>
      </p:sp>
    </p:spTree>
    <p:extLst>
      <p:ext uri="{BB962C8B-B14F-4D97-AF65-F5344CB8AC3E}">
        <p14:creationId xmlns:p14="http://schemas.microsoft.com/office/powerpoint/2010/main" val="2880810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Advanced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
        <p:nvSpPr>
          <p:cNvPr id="3" name="TextBox 2">
            <a:extLst>
              <a:ext uri="{FF2B5EF4-FFF2-40B4-BE49-F238E27FC236}">
                <a16:creationId xmlns:a16="http://schemas.microsoft.com/office/drawing/2014/main" id="{5D42BEDE-CBB1-E19D-F496-836F5AE41FD3}"/>
              </a:ext>
            </a:extLst>
          </p:cNvPr>
          <p:cNvSpPr txBox="1"/>
          <p:nvPr/>
        </p:nvSpPr>
        <p:spPr>
          <a:xfrm>
            <a:off x="837029" y="1331886"/>
            <a:ext cx="98200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https://testdrive.arista.com/</a:t>
            </a:r>
            <a:r>
              <a:rPr lang="en-US" dirty="0"/>
              <a:t> and launch the latest version of </a:t>
            </a:r>
            <a:r>
              <a:rPr lang="en-US" dirty="0" err="1"/>
              <a:t>CloudVision</a:t>
            </a:r>
            <a:endParaRPr lang="en-US" dirty="0"/>
          </a:p>
        </p:txBody>
      </p:sp>
    </p:spTree>
    <p:extLst>
      <p:ext uri="{BB962C8B-B14F-4D97-AF65-F5344CB8AC3E}">
        <p14:creationId xmlns:p14="http://schemas.microsoft.com/office/powerpoint/2010/main" val="3479024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303144-3D9B-BB63-FF8C-8BF891965D92}"/>
              </a:ext>
            </a:extLst>
          </p:cNvPr>
          <p:cNvPicPr>
            <a:picLocks noChangeAspect="1"/>
          </p:cNvPicPr>
          <p:nvPr/>
        </p:nvPicPr>
        <p:blipFill>
          <a:blip r:embed="rId2"/>
          <a:stretch>
            <a:fillRect/>
          </a:stretch>
        </p:blipFill>
        <p:spPr>
          <a:xfrm>
            <a:off x="1234440" y="1501190"/>
            <a:ext cx="10119360" cy="5193711"/>
          </a:xfrm>
          <a:prstGeom prst="rect">
            <a:avLst/>
          </a:prstGeom>
        </p:spPr>
      </p:pic>
      <p:sp>
        <p:nvSpPr>
          <p:cNvPr id="5" name="Title 1">
            <a:extLst>
              <a:ext uri="{FF2B5EF4-FFF2-40B4-BE49-F238E27FC236}">
                <a16:creationId xmlns:a16="http://schemas.microsoft.com/office/drawing/2014/main" id="{1085F7E8-BC76-95F8-578D-6EF9451BBF3C}"/>
              </a:ext>
            </a:extLst>
          </p:cNvPr>
          <p:cNvSpPr>
            <a:spLocks noGrp="1"/>
          </p:cNvSpPr>
          <p:nvPr>
            <p:ph type="title"/>
          </p:nvPr>
        </p:nvSpPr>
        <p:spPr>
          <a:xfrm>
            <a:off x="838200" y="365125"/>
            <a:ext cx="11139600" cy="1337563"/>
          </a:xfrm>
        </p:spPr>
        <p:txBody>
          <a:bodyPr/>
          <a:lstStyle/>
          <a:p>
            <a:r>
              <a:rPr lang="en-US" dirty="0">
                <a:cs typeface="Calibri Light"/>
              </a:rPr>
              <a:t>Example5 </a:t>
            </a:r>
            <a:r>
              <a:rPr lang="en-US" dirty="0">
                <a:ea typeface="+mj-lt"/>
                <a:cs typeface="+mj-lt"/>
              </a:rPr>
              <a:t>Detail</a:t>
            </a:r>
          </a:p>
          <a:p>
            <a:endParaRPr lang="en-US" dirty="0">
              <a:cs typeface="Calibri Light"/>
            </a:endParaRPr>
          </a:p>
        </p:txBody>
      </p:sp>
    </p:spTree>
    <p:extLst>
      <p:ext uri="{BB962C8B-B14F-4D97-AF65-F5344CB8AC3E}">
        <p14:creationId xmlns:p14="http://schemas.microsoft.com/office/powerpoint/2010/main" val="1745338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Example5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Ex5-CoreNet-eos1-eos2-eos5-eos11-eos13, eos1</a:t>
            </a:r>
          </a:p>
          <a:p>
            <a:r>
              <a:rPr lang="en-US" sz="1000" dirty="0"/>
              <a:t>Network, Ex5-CoreNet-eos1-eos2-eos5-eos11-eos13, eos11</a:t>
            </a:r>
          </a:p>
          <a:p>
            <a:r>
              <a:rPr lang="en-US" sz="1000" dirty="0"/>
              <a:t>Network, Ex5-CoreNet-eos1-eos2-eos5-eos11-eos13, eos13</a:t>
            </a:r>
          </a:p>
          <a:p>
            <a:r>
              <a:rPr lang="en-US" sz="1000" dirty="0"/>
              <a:t>Network, Ex5-CoreNet-eos1-eos2-eos5-eos11-eos13, eos2</a:t>
            </a:r>
          </a:p>
          <a:p>
            <a:r>
              <a:rPr lang="en-US" sz="1000" dirty="0"/>
              <a:t>Network, Ex5-CoreNet-eos1-eos2-eos5-eos11-eos13,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3258644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Example5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3"/>
          <a:stretch>
            <a:fillRect/>
          </a:stretch>
        </p:blipFill>
        <p:spPr>
          <a:xfrm>
            <a:off x="7288928" y="2091871"/>
            <a:ext cx="3748314" cy="1687275"/>
          </a:xfrm>
          <a:prstGeom prst="rect">
            <a:avLst/>
          </a:prstGeom>
        </p:spPr>
      </p:pic>
      <p:pic>
        <p:nvPicPr>
          <p:cNvPr id="6" name="Picture 5">
            <a:extLst>
              <a:ext uri="{FF2B5EF4-FFF2-40B4-BE49-F238E27FC236}">
                <a16:creationId xmlns:a16="http://schemas.microsoft.com/office/drawing/2014/main" id="{A6F15980-3F49-2492-E092-EB583BBA0137}"/>
              </a:ext>
            </a:extLst>
          </p:cNvPr>
          <p:cNvPicPr>
            <a:picLocks noChangeAspect="1"/>
          </p:cNvPicPr>
          <p:nvPr/>
        </p:nvPicPr>
        <p:blipFill>
          <a:blip r:embed="rId4"/>
          <a:stretch>
            <a:fillRect/>
          </a:stretch>
        </p:blipFill>
        <p:spPr>
          <a:xfrm>
            <a:off x="210019" y="2054767"/>
            <a:ext cx="7078909" cy="1600645"/>
          </a:xfrm>
          <a:prstGeom prst="rect">
            <a:avLst/>
          </a:prstGeom>
        </p:spPr>
      </p:pic>
    </p:spTree>
    <p:extLst>
      <p:ext uri="{BB962C8B-B14F-4D97-AF65-F5344CB8AC3E}">
        <p14:creationId xmlns:p14="http://schemas.microsoft.com/office/powerpoint/2010/main" val="659173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Example5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15.15.15.133 and eos20 15.15.15.134 </a:t>
            </a:r>
          </a:p>
          <a:p>
            <a:r>
              <a:rPr lang="en-US" dirty="0">
                <a:cs typeface="Calibri"/>
              </a:rPr>
              <a:t>From Campus switches eos12, ping to eos10 10.10.10.10 and eos19 19.19.19.19 on the ISP Network</a:t>
            </a:r>
          </a:p>
          <a:p>
            <a:r>
              <a:rPr lang="en-US" dirty="0">
                <a:cs typeface="Calibri"/>
              </a:rPr>
              <a:t>From Campus end devices eos9 and eos20, ping to eos10 10.10.10.10 and eos19 19.19.19.19 on the ISP Network</a:t>
            </a:r>
            <a:endParaRPr lang="en-US" dirty="0"/>
          </a:p>
          <a:p>
            <a:endParaRPr lang="en-US" dirty="0"/>
          </a:p>
          <a:p>
            <a:endParaRPr lang="en-US" dirty="0">
              <a:cs typeface="Calibri"/>
            </a:endParaRPr>
          </a:p>
        </p:txBody>
      </p:sp>
    </p:spTree>
    <p:extLst>
      <p:ext uri="{BB962C8B-B14F-4D97-AF65-F5344CB8AC3E}">
        <p14:creationId xmlns:p14="http://schemas.microsoft.com/office/powerpoint/2010/main" val="1984242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3902832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Example6 </a:t>
            </a:r>
            <a:r>
              <a:rPr lang="en-US" dirty="0">
                <a:ea typeface="+mj-lt"/>
                <a:cs typeface="+mj-lt"/>
              </a:rPr>
              <a:t>OSPF on DC Border Leaf</a:t>
            </a:r>
            <a:br>
              <a:rPr lang="en-US" dirty="0">
                <a:cs typeface="Calibri Light"/>
              </a:rPr>
            </a:br>
            <a:r>
              <a:rPr lang="en-US" sz="2000" dirty="0">
                <a:cs typeface="Calibri Light"/>
              </a:rPr>
              <a:t>L3DC has no overlay and mutual redistribution of BGP and OSPF routes.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ea typeface="+mn-lt"/>
                <a:cs typeface="+mn-lt"/>
              </a:rPr>
              <a:t>Border Leafs are set to the same ASN in the L3LS Studio to prevent routing loops</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118493" y="1205313"/>
            <a:ext cx="12119238" cy="5166777"/>
          </a:xfrm>
        </p:spPr>
      </p:pic>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Example6 Detail</a:t>
            </a:r>
            <a:endParaRPr lang="en-US" sz="4800" dirty="0"/>
          </a:p>
        </p:txBody>
      </p:sp>
    </p:spTree>
    <p:extLst>
      <p:ext uri="{BB962C8B-B14F-4D97-AF65-F5344CB8AC3E}">
        <p14:creationId xmlns:p14="http://schemas.microsoft.com/office/powerpoint/2010/main" val="19905230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12832"/>
            <a:ext cx="10515600" cy="1133693"/>
          </a:xfrm>
        </p:spPr>
        <p:txBody>
          <a:bodyPr>
            <a:normAutofit/>
          </a:bodyPr>
          <a:lstStyle/>
          <a:p>
            <a:r>
              <a:rPr lang="en-US" sz="5200" dirty="0">
                <a:cs typeface="Calibri Light"/>
              </a:rPr>
              <a:t>Example6 Tags</a:t>
            </a:r>
            <a:endParaRPr lang="en-US" sz="5200" dirty="0"/>
          </a:p>
        </p:txBody>
      </p:sp>
      <p:sp>
        <p:nvSpPr>
          <p:cNvPr id="9" name="TextBox 8">
            <a:extLst>
              <a:ext uri="{FF2B5EF4-FFF2-40B4-BE49-F238E27FC236}">
                <a16:creationId xmlns:a16="http://schemas.microsoft.com/office/drawing/2014/main" id="{05C87B5E-A064-3996-2597-65D5C06AB0D3}"/>
              </a:ext>
            </a:extLst>
          </p:cNvPr>
          <p:cNvSpPr txBox="1"/>
          <p:nvPr/>
        </p:nvSpPr>
        <p:spPr>
          <a:xfrm>
            <a:off x="1893847" y="1249825"/>
            <a:ext cx="6188528"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Ex6-CoreNet-eos1-eos2-eos5-eos6-eos11-eos13, eos1</a:t>
            </a:r>
          </a:p>
          <a:p>
            <a:r>
              <a:rPr lang="en-US" sz="1000" dirty="0"/>
              <a:t>Network, Ex6-CoreNet-eos1-eos2-eos5-eos6-eos11-eos13, eos11</a:t>
            </a:r>
          </a:p>
          <a:p>
            <a:r>
              <a:rPr lang="en-US" sz="1000" dirty="0"/>
              <a:t>Network, Ex6-CoreNet-eos1-eos2-eos5-eos6-eos11-eos13, eos13</a:t>
            </a:r>
          </a:p>
          <a:p>
            <a:r>
              <a:rPr lang="en-US" sz="1000" dirty="0"/>
              <a:t>Network, Ex6-CoreNet-eos1-eos2-eos5-eos6-eos11-eos13, eos2</a:t>
            </a:r>
          </a:p>
          <a:p>
            <a:r>
              <a:rPr lang="en-US" sz="1000" dirty="0"/>
              <a:t>Network, Ex6-CoreNet-eos1-eos2-eos5-eos6-eos11-eos13, eos5</a:t>
            </a:r>
          </a:p>
          <a:p>
            <a:r>
              <a:rPr lang="en-US" sz="1000" dirty="0"/>
              <a:t>Network, Ex6-CoreNet-eos1-eos2-eos5-eos6-eos11-eos13,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436B4C93-0CA0-AE0E-3AE5-0CDD3481D838}"/>
              </a:ext>
            </a:extLst>
          </p:cNvPr>
          <p:cNvSpPr txBox="1"/>
          <p:nvPr/>
        </p:nvSpPr>
        <p:spPr>
          <a:xfrm>
            <a:off x="7813964" y="1474458"/>
            <a:ext cx="6188362" cy="4247317"/>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3458332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Example6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6" name="Picture 5">
            <a:extLst>
              <a:ext uri="{FF2B5EF4-FFF2-40B4-BE49-F238E27FC236}">
                <a16:creationId xmlns:a16="http://schemas.microsoft.com/office/drawing/2014/main" id="{1A88500F-0577-E55D-B7DF-63F940C1EA21}"/>
              </a:ext>
            </a:extLst>
          </p:cNvPr>
          <p:cNvPicPr>
            <a:picLocks noChangeAspect="1"/>
          </p:cNvPicPr>
          <p:nvPr/>
        </p:nvPicPr>
        <p:blipFill>
          <a:blip r:embed="rId2"/>
          <a:stretch>
            <a:fillRect/>
          </a:stretch>
        </p:blipFill>
        <p:spPr>
          <a:xfrm>
            <a:off x="294526" y="1973329"/>
            <a:ext cx="4769757" cy="1689735"/>
          </a:xfrm>
          <a:prstGeom prst="rect">
            <a:avLst/>
          </a:prstGeom>
        </p:spPr>
      </p:pic>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3"/>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4"/>
          <a:stretch>
            <a:fillRect/>
          </a:stretch>
        </p:blipFill>
        <p:spPr>
          <a:xfrm>
            <a:off x="294526" y="4977492"/>
            <a:ext cx="5028588" cy="1726880"/>
          </a:xfrm>
          <a:prstGeom prst="rect">
            <a:avLst/>
          </a:prstGeom>
        </p:spPr>
      </p:pic>
    </p:spTree>
    <p:extLst>
      <p:ext uri="{BB962C8B-B14F-4D97-AF65-F5344CB8AC3E}">
        <p14:creationId xmlns:p14="http://schemas.microsoft.com/office/powerpoint/2010/main" val="1987607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Example6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742763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a:xfrm>
            <a:off x="838200" y="365125"/>
            <a:ext cx="11035748" cy="1325563"/>
          </a:xfrm>
        </p:spPr>
        <p:txBody>
          <a:bodyPr>
            <a:normAutofit/>
          </a:bodyPr>
          <a:lstStyle/>
          <a:p>
            <a:r>
              <a:rPr lang="en-US" dirty="0">
                <a:cs typeface="Calibri Light"/>
              </a:rPr>
              <a:t> To import and export Studios Inputs files</a:t>
            </a:r>
            <a:br>
              <a:rPr lang="en-US" dirty="0">
                <a:cs typeface="Calibri Light"/>
              </a:rPr>
            </a:br>
            <a:r>
              <a:rPr lang="en-US" sz="2000" dirty="0">
                <a:cs typeface="Calibri Light"/>
              </a:rPr>
              <a:t>This is an Alpha feature and needs to be enabled in CV settings. This allows the example files that go with these slides to be uploaded.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835183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Example7 </a:t>
            </a:r>
            <a:r>
              <a:rPr lang="en-US" dirty="0">
                <a:ea typeface="+mj-lt"/>
                <a:cs typeface="+mj-lt"/>
              </a:rPr>
              <a:t>DC Border Leaf OSPF per VRF</a:t>
            </a:r>
            <a:br>
              <a:rPr lang="en-US" dirty="0">
                <a:cs typeface="Calibri Light"/>
              </a:rPr>
            </a:br>
            <a:r>
              <a:rPr lang="en-US" sz="2000" dirty="0">
                <a:cs typeface="Calibri Light"/>
              </a:rPr>
              <a:t>L3 DC has EVPN overlay and runs OSPF on Border Leafs in VRF</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cs typeface="Calibri"/>
              </a:rPr>
              <a:t>Border Leafs are set to the same ASN in the L3LS Studio to prevent routing loops</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7008750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 Detail</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24797259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329497"/>
            <a:ext cx="10515600" cy="1133693"/>
          </a:xfrm>
        </p:spPr>
        <p:txBody>
          <a:bodyPr>
            <a:normAutofit/>
          </a:bodyPr>
          <a:lstStyle/>
          <a:p>
            <a:r>
              <a:rPr lang="en-US" sz="5200" dirty="0">
                <a:cs typeface="Calibri Light"/>
              </a:rPr>
              <a:t>Example7 Tags</a:t>
            </a:r>
            <a:endParaRPr lang="en-US" sz="5200" dirty="0"/>
          </a:p>
        </p:txBody>
      </p:sp>
      <p:sp>
        <p:nvSpPr>
          <p:cNvPr id="9" name="TextBox 8">
            <a:extLst>
              <a:ext uri="{FF2B5EF4-FFF2-40B4-BE49-F238E27FC236}">
                <a16:creationId xmlns:a16="http://schemas.microsoft.com/office/drawing/2014/main" id="{E30930DB-4EE7-8964-1D0F-D1883500E487}"/>
              </a:ext>
            </a:extLst>
          </p:cNvPr>
          <p:cNvSpPr txBox="1"/>
          <p:nvPr/>
        </p:nvSpPr>
        <p:spPr>
          <a:xfrm>
            <a:off x="1316637" y="1463190"/>
            <a:ext cx="6183084"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Ex7-CoreNet-eos1-eos2-eos5-eos6-eos11-eos13, eos1</a:t>
            </a:r>
          </a:p>
          <a:p>
            <a:r>
              <a:rPr lang="en-US" sz="1000" dirty="0"/>
              <a:t>Network, Ex7-CoreNet-eos1-eos2-eos5-eos6-eos11-eos13, eos11</a:t>
            </a:r>
          </a:p>
          <a:p>
            <a:r>
              <a:rPr lang="en-US" sz="1000" dirty="0"/>
              <a:t>Network, Ex7-CoreNet-eos1-eos2-eos5-eos6-eos11-eos13, eos13</a:t>
            </a:r>
          </a:p>
          <a:p>
            <a:r>
              <a:rPr lang="en-US" sz="1000" dirty="0"/>
              <a:t>Network, Ex7-CoreNet-eos1-eos2-eos5-eos6-eos11-eos13, eos2</a:t>
            </a:r>
          </a:p>
          <a:p>
            <a:r>
              <a:rPr lang="en-US" sz="1000" dirty="0"/>
              <a:t>Network, Ex7-CoreNet-eos1-eos2-eos5-eos6-eos11-eos13, eos5</a:t>
            </a:r>
          </a:p>
          <a:p>
            <a:r>
              <a:rPr lang="en-US" sz="1000" dirty="0"/>
              <a:t>Network, Ex7-CoreNet-eos1-eos2-eos5-eos6-eos11-eos13,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1F69AA98-E954-94B6-4395-BC61213C27F9}"/>
              </a:ext>
            </a:extLst>
          </p:cNvPr>
          <p:cNvSpPr txBox="1"/>
          <p:nvPr/>
        </p:nvSpPr>
        <p:spPr>
          <a:xfrm>
            <a:off x="7673109" y="1924854"/>
            <a:ext cx="6183744" cy="4401205"/>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r>
              <a:rPr lang="en-US" sz="1000" dirty="0"/>
              <a:t>➜  ~</a:t>
            </a:r>
          </a:p>
        </p:txBody>
      </p:sp>
    </p:spTree>
    <p:extLst>
      <p:ext uri="{BB962C8B-B14F-4D97-AF65-F5344CB8AC3E}">
        <p14:creationId xmlns:p14="http://schemas.microsoft.com/office/powerpoint/2010/main" val="83855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Example7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3" name="Picture 2">
            <a:extLst>
              <a:ext uri="{FF2B5EF4-FFF2-40B4-BE49-F238E27FC236}">
                <a16:creationId xmlns:a16="http://schemas.microsoft.com/office/drawing/2014/main" id="{A4920626-03C9-2BE4-CE2D-6E7E54D5EDF6}"/>
              </a:ext>
            </a:extLst>
          </p:cNvPr>
          <p:cNvPicPr>
            <a:picLocks noChangeAspect="1"/>
          </p:cNvPicPr>
          <p:nvPr/>
        </p:nvPicPr>
        <p:blipFill>
          <a:blip r:embed="rId4"/>
          <a:stretch>
            <a:fillRect/>
          </a:stretch>
        </p:blipFill>
        <p:spPr>
          <a:xfrm>
            <a:off x="230720" y="1973329"/>
            <a:ext cx="4769757" cy="1867959"/>
          </a:xfrm>
          <a:prstGeom prst="rect">
            <a:avLst/>
          </a:prstGeom>
        </p:spPr>
      </p:pic>
      <p:pic>
        <p:nvPicPr>
          <p:cNvPr id="4" name="Picture 3">
            <a:extLst>
              <a:ext uri="{FF2B5EF4-FFF2-40B4-BE49-F238E27FC236}">
                <a16:creationId xmlns:a16="http://schemas.microsoft.com/office/drawing/2014/main" id="{D0341D25-3A72-1A51-C9C1-05BD44C4241A}"/>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3" name="TextBox 12">
            <a:extLst>
              <a:ext uri="{FF2B5EF4-FFF2-40B4-BE49-F238E27FC236}">
                <a16:creationId xmlns:a16="http://schemas.microsoft.com/office/drawing/2014/main" id="{8B0C8D7E-E928-EFF0-0C76-B2E5D01FBA21}"/>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36184819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Example7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40748785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Example8 eBGP Routed Enterprise</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40514181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232571" cy="1332820"/>
          </a:xfrm>
        </p:spPr>
        <p:txBody>
          <a:bodyPr>
            <a:normAutofit/>
          </a:bodyPr>
          <a:lstStyle/>
          <a:p>
            <a:r>
              <a:rPr lang="en-US" dirty="0">
                <a:cs typeface="Calibri Light"/>
              </a:rPr>
              <a:t>Example8 BGP Routed Enterprise</a:t>
            </a:r>
            <a:br>
              <a:rPr lang="en-US" dirty="0">
                <a:cs typeface="Calibri Light"/>
              </a:rPr>
            </a:br>
            <a:r>
              <a:rPr lang="en-US" dirty="0">
                <a:cs typeface="Calibri Light"/>
              </a:rPr>
              <a:t> </a:t>
            </a:r>
            <a:r>
              <a:rPr lang="en-US" sz="2000" dirty="0">
                <a:cs typeface="Calibri Light"/>
              </a:rPr>
              <a:t>No OSPF or EVPN is used in this example</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535378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Example8 Detail </a:t>
            </a:r>
            <a:endParaRPr lang="en-US" sz="4800" dirty="0"/>
          </a:p>
        </p:txBody>
      </p:sp>
      <p:pic>
        <p:nvPicPr>
          <p:cNvPr id="6" name="Picture 6" descr="Diagram, schematic&#10;&#10;Description automatically generated">
            <a:extLst>
              <a:ext uri="{FF2B5EF4-FFF2-40B4-BE49-F238E27FC236}">
                <a16:creationId xmlns:a16="http://schemas.microsoft.com/office/drawing/2014/main" id="{B8490319-589C-9D0D-5D5F-FC0C09920349}"/>
              </a:ext>
            </a:extLst>
          </p:cNvPr>
          <p:cNvPicPr>
            <a:picLocks noGrp="1" noChangeAspect="1"/>
          </p:cNvPicPr>
          <p:nvPr>
            <p:ph idx="1"/>
          </p:nvPr>
        </p:nvPicPr>
        <p:blipFill>
          <a:blip r:embed="rId2"/>
          <a:stretch>
            <a:fillRect/>
          </a:stretch>
        </p:blipFill>
        <p:spPr>
          <a:xfrm>
            <a:off x="235858" y="1199773"/>
            <a:ext cx="11792857" cy="4645099"/>
          </a:xfrm>
        </p:spPr>
      </p:pic>
    </p:spTree>
    <p:extLst>
      <p:ext uri="{BB962C8B-B14F-4D97-AF65-F5344CB8AC3E}">
        <p14:creationId xmlns:p14="http://schemas.microsoft.com/office/powerpoint/2010/main" val="5622172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318611"/>
            <a:ext cx="10515600" cy="1133693"/>
          </a:xfrm>
        </p:spPr>
        <p:txBody>
          <a:bodyPr>
            <a:normAutofit/>
          </a:bodyPr>
          <a:lstStyle/>
          <a:p>
            <a:r>
              <a:rPr lang="en-US" sz="5200" dirty="0">
                <a:cs typeface="Calibri Light"/>
              </a:rPr>
              <a:t>Example8 Tags</a:t>
            </a:r>
            <a:endParaRPr lang="en-US" sz="5200" dirty="0"/>
          </a:p>
        </p:txBody>
      </p:sp>
      <p:sp>
        <p:nvSpPr>
          <p:cNvPr id="9" name="TextBox 8">
            <a:extLst>
              <a:ext uri="{FF2B5EF4-FFF2-40B4-BE49-F238E27FC236}">
                <a16:creationId xmlns:a16="http://schemas.microsoft.com/office/drawing/2014/main" id="{A84CD315-F048-EE83-A278-E008675F3A97}"/>
              </a:ext>
            </a:extLst>
          </p:cNvPr>
          <p:cNvSpPr txBox="1"/>
          <p:nvPr/>
        </p:nvSpPr>
        <p:spPr>
          <a:xfrm>
            <a:off x="1708810" y="1568797"/>
            <a:ext cx="6188528"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Ex8-CoreNet-eos1-eos6, eos1</a:t>
            </a:r>
          </a:p>
          <a:p>
            <a:r>
              <a:rPr lang="en-US" sz="1000" dirty="0"/>
              <a:t>Network, Ex8-CoreNet-eos1-eos6,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3" name="TextBox 2">
            <a:extLst>
              <a:ext uri="{FF2B5EF4-FFF2-40B4-BE49-F238E27FC236}">
                <a16:creationId xmlns:a16="http://schemas.microsoft.com/office/drawing/2014/main" id="{A8DA6005-6E35-FDEE-83BA-6B400669D882}"/>
              </a:ext>
            </a:extLst>
          </p:cNvPr>
          <p:cNvSpPr txBox="1"/>
          <p:nvPr/>
        </p:nvSpPr>
        <p:spPr>
          <a:xfrm>
            <a:off x="7249414" y="1645741"/>
            <a:ext cx="2356735" cy="5016758"/>
          </a:xfrm>
          <a:prstGeom prst="rect">
            <a:avLst/>
          </a:prstGeom>
          <a:noFill/>
        </p:spPr>
        <p:txBody>
          <a:bodyPr wrap="none" rtlCol="0">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endParaRPr lang="en-US" sz="1000" dirty="0"/>
          </a:p>
        </p:txBody>
      </p:sp>
    </p:spTree>
    <p:extLst>
      <p:ext uri="{BB962C8B-B14F-4D97-AF65-F5344CB8AC3E}">
        <p14:creationId xmlns:p14="http://schemas.microsoft.com/office/powerpoint/2010/main" val="2515941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0AE1-9DC0-5C2D-4C57-AFB8D9B2CF69}"/>
              </a:ext>
            </a:extLst>
          </p:cNvPr>
          <p:cNvSpPr>
            <a:spLocks noGrp="1"/>
          </p:cNvSpPr>
          <p:nvPr>
            <p:ph type="title"/>
          </p:nvPr>
        </p:nvSpPr>
        <p:spPr>
          <a:xfrm>
            <a:off x="178942" y="-45841"/>
            <a:ext cx="11502571" cy="1325563"/>
          </a:xfrm>
        </p:spPr>
        <p:txBody>
          <a:bodyPr/>
          <a:lstStyle/>
          <a:p>
            <a:r>
              <a:rPr lang="en-US" dirty="0">
                <a:cs typeface="Calibri Light"/>
              </a:rPr>
              <a:t>CV Studios GitHub site</a:t>
            </a:r>
            <a:br>
              <a:rPr lang="en-US" dirty="0">
                <a:cs typeface="Calibri Light"/>
              </a:rPr>
            </a:br>
            <a:r>
              <a:rPr lang="en-US" sz="2800" dirty="0">
                <a:cs typeface="Calibri Light"/>
              </a:rPr>
              <a:t>Clone these files to your laptop – details on next slide</a:t>
            </a:r>
            <a:endParaRPr lang="en-US" sz="2800" dirty="0"/>
          </a:p>
        </p:txBody>
      </p:sp>
      <p:pic>
        <p:nvPicPr>
          <p:cNvPr id="6" name="Picture 5">
            <a:extLst>
              <a:ext uri="{FF2B5EF4-FFF2-40B4-BE49-F238E27FC236}">
                <a16:creationId xmlns:a16="http://schemas.microsoft.com/office/drawing/2014/main" id="{83F8382F-51A6-0650-8DBB-94EE71BD0268}"/>
              </a:ext>
            </a:extLst>
          </p:cNvPr>
          <p:cNvPicPr>
            <a:picLocks noChangeAspect="1"/>
          </p:cNvPicPr>
          <p:nvPr/>
        </p:nvPicPr>
        <p:blipFill>
          <a:blip r:embed="rId2"/>
          <a:stretch>
            <a:fillRect/>
          </a:stretch>
        </p:blipFill>
        <p:spPr>
          <a:xfrm>
            <a:off x="2318899" y="1279722"/>
            <a:ext cx="9803161" cy="5578278"/>
          </a:xfrm>
          <a:prstGeom prst="rect">
            <a:avLst/>
          </a:prstGeom>
        </p:spPr>
      </p:pic>
    </p:spTree>
    <p:extLst>
      <p:ext uri="{BB962C8B-B14F-4D97-AF65-F5344CB8AC3E}">
        <p14:creationId xmlns:p14="http://schemas.microsoft.com/office/powerpoint/2010/main" val="1721609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Example8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spTree>
    <p:extLst>
      <p:ext uri="{BB962C8B-B14F-4D97-AF65-F5344CB8AC3E}">
        <p14:creationId xmlns:p14="http://schemas.microsoft.com/office/powerpoint/2010/main" val="779030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Example8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5394916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Example9 VRF Lite</a:t>
            </a:r>
            <a:endParaRPr lang="en-US" dirty="0"/>
          </a:p>
        </p:txBody>
      </p:sp>
      <p:pic>
        <p:nvPicPr>
          <p:cNvPr id="6" name="Picture 6" descr="Diagram&#10;&#10;Description automatically generated">
            <a:extLst>
              <a:ext uri="{FF2B5EF4-FFF2-40B4-BE49-F238E27FC236}">
                <a16:creationId xmlns:a16="http://schemas.microsoft.com/office/drawing/2014/main" id="{C02EBEBF-2D4E-CE33-D022-38FD402160C1}"/>
              </a:ext>
            </a:extLst>
          </p:cNvPr>
          <p:cNvPicPr>
            <a:picLocks noChangeAspect="1"/>
          </p:cNvPicPr>
          <p:nvPr/>
        </p:nvPicPr>
        <p:blipFill>
          <a:blip r:embed="rId2"/>
          <a:stretch>
            <a:fillRect/>
          </a:stretch>
        </p:blipFill>
        <p:spPr>
          <a:xfrm>
            <a:off x="1342572" y="1433849"/>
            <a:ext cx="10726056" cy="5136930"/>
          </a:xfrm>
          <a:prstGeom prst="rect">
            <a:avLst/>
          </a:prstGeom>
        </p:spPr>
      </p:pic>
    </p:spTree>
    <p:extLst>
      <p:ext uri="{BB962C8B-B14F-4D97-AF65-F5344CB8AC3E}">
        <p14:creationId xmlns:p14="http://schemas.microsoft.com/office/powerpoint/2010/main" val="2697951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Example9 VRF Lite</a:t>
            </a:r>
            <a:br>
              <a:rPr lang="en-US" dirty="0">
                <a:cs typeface="Calibri Light"/>
              </a:rPr>
            </a:br>
            <a:r>
              <a:rPr lang="en-US" sz="2000" dirty="0">
                <a:cs typeface="Calibri Light"/>
              </a:rPr>
              <a:t>VRFs are used on the Campus Spline and Enterprise Core routers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674464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Example9 Detail</a:t>
            </a:r>
            <a:endParaRPr lang="en-US" sz="4800" dirty="0"/>
          </a:p>
        </p:txBody>
      </p:sp>
      <p:pic>
        <p:nvPicPr>
          <p:cNvPr id="5" name="Picture 6" descr="Diagram, schematic&#10;&#10;Description automatically generated">
            <a:extLst>
              <a:ext uri="{FF2B5EF4-FFF2-40B4-BE49-F238E27FC236}">
                <a16:creationId xmlns:a16="http://schemas.microsoft.com/office/drawing/2014/main" id="{C86E68AD-0052-4F39-E0A6-C13CD44D2C94}"/>
              </a:ext>
            </a:extLst>
          </p:cNvPr>
          <p:cNvPicPr>
            <a:picLocks noGrp="1" noChangeAspect="1"/>
          </p:cNvPicPr>
          <p:nvPr>
            <p:ph idx="1"/>
          </p:nvPr>
        </p:nvPicPr>
        <p:blipFill>
          <a:blip r:embed="rId2"/>
          <a:stretch>
            <a:fillRect/>
          </a:stretch>
        </p:blipFill>
        <p:spPr>
          <a:xfrm>
            <a:off x="279401" y="1243316"/>
            <a:ext cx="11727542" cy="4630585"/>
          </a:xfrm>
        </p:spPr>
      </p:pic>
    </p:spTree>
    <p:extLst>
      <p:ext uri="{BB962C8B-B14F-4D97-AF65-F5344CB8AC3E}">
        <p14:creationId xmlns:p14="http://schemas.microsoft.com/office/powerpoint/2010/main" val="807855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Example9 Tags</a:t>
            </a:r>
            <a:endParaRPr lang="en-US" sz="5200" dirty="0"/>
          </a:p>
        </p:txBody>
      </p:sp>
      <p:sp>
        <p:nvSpPr>
          <p:cNvPr id="8" name="TextBox 7">
            <a:extLst>
              <a:ext uri="{FF2B5EF4-FFF2-40B4-BE49-F238E27FC236}">
                <a16:creationId xmlns:a16="http://schemas.microsoft.com/office/drawing/2014/main" id="{3444318C-8FA8-7CAD-4B29-FCF7AD01B473}"/>
              </a:ext>
            </a:extLst>
          </p:cNvPr>
          <p:cNvSpPr txBox="1"/>
          <p:nvPr/>
        </p:nvSpPr>
        <p:spPr>
          <a:xfrm>
            <a:off x="1752601" y="1018960"/>
            <a:ext cx="6220690"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Ex9-CoreNet-eos1-eos6, eos1</a:t>
            </a:r>
          </a:p>
          <a:p>
            <a:r>
              <a:rPr lang="en-US" sz="1000" dirty="0"/>
              <a:t>Network, Ex9-CoreNet-eos1-eos6,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10" name="TextBox 9">
            <a:extLst>
              <a:ext uri="{FF2B5EF4-FFF2-40B4-BE49-F238E27FC236}">
                <a16:creationId xmlns:a16="http://schemas.microsoft.com/office/drawing/2014/main" id="{7011FC69-E6F3-FAAF-8924-57F2616D432B}"/>
              </a:ext>
            </a:extLst>
          </p:cNvPr>
          <p:cNvSpPr txBox="1"/>
          <p:nvPr/>
        </p:nvSpPr>
        <p:spPr>
          <a:xfrm>
            <a:off x="7470569" y="1105472"/>
            <a:ext cx="6220690" cy="4862870"/>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11915382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Example9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pic>
        <p:nvPicPr>
          <p:cNvPr id="13" name="Picture 12">
            <a:extLst>
              <a:ext uri="{FF2B5EF4-FFF2-40B4-BE49-F238E27FC236}">
                <a16:creationId xmlns:a16="http://schemas.microsoft.com/office/drawing/2014/main" id="{46F9E62A-05AD-90B1-4ABC-3700BC544D18}"/>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5" name="TextBox 14">
            <a:extLst>
              <a:ext uri="{FF2B5EF4-FFF2-40B4-BE49-F238E27FC236}">
                <a16:creationId xmlns:a16="http://schemas.microsoft.com/office/drawing/2014/main" id="{8B27B9F1-250F-6E06-6CEC-E09B05AA2326}"/>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2932586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Example9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66476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Example10 Campus EVPN and L3 to the Edge</a:t>
            </a:r>
            <a:endParaRPr lang="en-US" dirty="0"/>
          </a:p>
        </p:txBody>
      </p:sp>
      <p:pic>
        <p:nvPicPr>
          <p:cNvPr id="4" name="Picture 3">
            <a:extLst>
              <a:ext uri="{FF2B5EF4-FFF2-40B4-BE49-F238E27FC236}">
                <a16:creationId xmlns:a16="http://schemas.microsoft.com/office/drawing/2014/main" id="{F8AF4D91-3E1E-BB96-2195-ABD56E394328}"/>
              </a:ext>
            </a:extLst>
          </p:cNvPr>
          <p:cNvPicPr>
            <a:picLocks noChangeAspect="1"/>
          </p:cNvPicPr>
          <p:nvPr/>
        </p:nvPicPr>
        <p:blipFill>
          <a:blip r:embed="rId2"/>
          <a:stretch>
            <a:fillRect/>
          </a:stretch>
        </p:blipFill>
        <p:spPr>
          <a:xfrm>
            <a:off x="1414764" y="1325217"/>
            <a:ext cx="9592811" cy="5532783"/>
          </a:xfrm>
          <a:prstGeom prst="rect">
            <a:avLst/>
          </a:prstGeom>
        </p:spPr>
      </p:pic>
    </p:spTree>
    <p:extLst>
      <p:ext uri="{BB962C8B-B14F-4D97-AF65-F5344CB8AC3E}">
        <p14:creationId xmlns:p14="http://schemas.microsoft.com/office/powerpoint/2010/main" val="40737787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Example10 Campus EVPN and L3 to the Edge</a:t>
            </a:r>
            <a:br>
              <a:rPr lang="en-US" dirty="0">
                <a:cs typeface="Calibri Light"/>
              </a:rPr>
            </a:br>
            <a:r>
              <a:rPr lang="en-US" sz="2000" dirty="0">
                <a:cs typeface="Calibri Light"/>
              </a:rPr>
              <a:t>EVPN is used to Stretch L2 and to segment different user groups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blah</a:t>
            </a:r>
          </a:p>
          <a:p>
            <a:endParaRPr lang="en-US" dirty="0">
              <a:ea typeface="Calibri"/>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80915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Inputs Files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a:bodyPr>
          <a:lstStyle/>
          <a:p>
            <a:endParaRPr lang="en-US" dirty="0">
              <a:cs typeface="Calibri"/>
            </a:endParaRPr>
          </a:p>
          <a:p>
            <a:r>
              <a:rPr lang="en-US" sz="1800" dirty="0">
                <a:cs typeface="Calibri"/>
              </a:rPr>
              <a:t>Clone the repository here:</a:t>
            </a:r>
          </a:p>
          <a:p>
            <a:r>
              <a:rPr lang="en-US" sz="1800" dirty="0">
                <a:cs typeface="Calibri"/>
                <a:hlinkClick r:id="rId2"/>
              </a:rPr>
              <a:t>https://github.com/arista-netdevops-community/CloudVisionPortal-Examples</a:t>
            </a:r>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pPr marL="0" indent="0">
              <a:buNone/>
            </a:pPr>
            <a:r>
              <a:rPr lang="en-US" sz="2400" dirty="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Files found here:  </a:t>
            </a:r>
          </a:p>
          <a:p>
            <a:r>
              <a:rPr lang="en-US" dirty="0">
                <a:hlinkClick r:id="rId3"/>
              </a:rPr>
              <a:t>https://github.com/arista-netdevops-community/CloudVisionPortal-Examples/tree/master/CloudVision_Studios/Enterprise%20Routing%20Studio%20Examples</a:t>
            </a:r>
            <a:endParaRPr lang="en-US" dirty="0">
              <a:cs typeface="Calibri" panose="020F0502020204030204"/>
            </a:endParaRP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a:p>
            <a:pPr marL="0" indent="0">
              <a:buFont typeface="Arial" panose="020B0604020202020204" pitchFamily="34" charset="0"/>
              <a:buNone/>
            </a:pPr>
            <a:r>
              <a:rPr lang="en-US" dirty="0">
                <a:cs typeface="Calibri"/>
              </a:rPr>
              <a:t>Input data and tags have been put into files to upload into CV</a:t>
            </a:r>
          </a:p>
        </p:txBody>
      </p:sp>
    </p:spTree>
    <p:extLst>
      <p:ext uri="{BB962C8B-B14F-4D97-AF65-F5344CB8AC3E}">
        <p14:creationId xmlns:p14="http://schemas.microsoft.com/office/powerpoint/2010/main" val="2737428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Detail</a:t>
            </a:r>
            <a:endParaRPr lang="en-US" sz="4800" dirty="0"/>
          </a:p>
        </p:txBody>
      </p:sp>
      <p:pic>
        <p:nvPicPr>
          <p:cNvPr id="6" name="Picture 5">
            <a:extLst>
              <a:ext uri="{FF2B5EF4-FFF2-40B4-BE49-F238E27FC236}">
                <a16:creationId xmlns:a16="http://schemas.microsoft.com/office/drawing/2014/main" id="{9F485DFA-AD81-E0E3-D55F-CF80AA3E771E}"/>
              </a:ext>
            </a:extLst>
          </p:cNvPr>
          <p:cNvPicPr>
            <a:picLocks noChangeAspect="1"/>
          </p:cNvPicPr>
          <p:nvPr/>
        </p:nvPicPr>
        <p:blipFill>
          <a:blip r:embed="rId2"/>
          <a:stretch>
            <a:fillRect/>
          </a:stretch>
        </p:blipFill>
        <p:spPr>
          <a:xfrm>
            <a:off x="1382753" y="1206003"/>
            <a:ext cx="9426494" cy="5668162"/>
          </a:xfrm>
          <a:prstGeom prst="rect">
            <a:avLst/>
          </a:prstGeom>
        </p:spPr>
      </p:pic>
    </p:spTree>
    <p:extLst>
      <p:ext uri="{BB962C8B-B14F-4D97-AF65-F5344CB8AC3E}">
        <p14:creationId xmlns:p14="http://schemas.microsoft.com/office/powerpoint/2010/main" val="19333976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466D8-376E-109C-E3E1-4585695A6E4B}"/>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B3E357F5-5D4F-CD86-0681-31271D5F4F7C}"/>
              </a:ext>
            </a:extLst>
          </p:cNvPr>
          <p:cNvPicPr>
            <a:picLocks noChangeAspect="1"/>
          </p:cNvPicPr>
          <p:nvPr/>
        </p:nvPicPr>
        <p:blipFill>
          <a:blip r:embed="rId2"/>
          <a:stretch>
            <a:fillRect/>
          </a:stretch>
        </p:blipFill>
        <p:spPr>
          <a:xfrm>
            <a:off x="838200" y="594167"/>
            <a:ext cx="11353800" cy="6263833"/>
          </a:xfrm>
          <a:prstGeom prst="rect">
            <a:avLst/>
          </a:prstGeom>
        </p:spPr>
      </p:pic>
      <p:sp>
        <p:nvSpPr>
          <p:cNvPr id="4" name="TextBox 3">
            <a:extLst>
              <a:ext uri="{FF2B5EF4-FFF2-40B4-BE49-F238E27FC236}">
                <a16:creationId xmlns:a16="http://schemas.microsoft.com/office/drawing/2014/main" id="{B8569099-4BC9-F723-45A7-BCC959AD0529}"/>
              </a:ext>
            </a:extLst>
          </p:cNvPr>
          <p:cNvSpPr txBox="1"/>
          <p:nvPr/>
        </p:nvSpPr>
        <p:spPr>
          <a:xfrm>
            <a:off x="349171" y="93993"/>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Logical Topology</a:t>
            </a:r>
            <a:endParaRPr lang="en-US" sz="4800" dirty="0"/>
          </a:p>
        </p:txBody>
      </p:sp>
    </p:spTree>
    <p:extLst>
      <p:ext uri="{BB962C8B-B14F-4D97-AF65-F5344CB8AC3E}">
        <p14:creationId xmlns:p14="http://schemas.microsoft.com/office/powerpoint/2010/main" val="36822188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Example10 Tags</a:t>
            </a:r>
            <a:endParaRPr lang="en-US" sz="5200" dirty="0"/>
          </a:p>
        </p:txBody>
      </p:sp>
      <p:sp>
        <p:nvSpPr>
          <p:cNvPr id="10" name="TextBox 9">
            <a:extLst>
              <a:ext uri="{FF2B5EF4-FFF2-40B4-BE49-F238E27FC236}">
                <a16:creationId xmlns:a16="http://schemas.microsoft.com/office/drawing/2014/main" id="{ECEB8204-4175-FFF9-BC30-D9790A3745E3}"/>
              </a:ext>
            </a:extLst>
          </p:cNvPr>
          <p:cNvSpPr txBox="1"/>
          <p:nvPr/>
        </p:nvSpPr>
        <p:spPr>
          <a:xfrm>
            <a:off x="1505148" y="1105472"/>
            <a:ext cx="6221894" cy="4555093"/>
          </a:xfrm>
          <a:prstGeom prst="rect">
            <a:avLst/>
          </a:prstGeom>
          <a:noFill/>
        </p:spPr>
        <p:txBody>
          <a:bodyPr wrap="square">
            <a:spAutoFit/>
          </a:bodyPr>
          <a:lstStyle/>
          <a:p>
            <a:r>
              <a:rPr lang="en-US" sz="1000" dirty="0"/>
              <a:t>Campus, Site1-Floor1-eos11, eos11</a:t>
            </a:r>
          </a:p>
          <a:p>
            <a:r>
              <a:rPr lang="en-US" sz="1000" dirty="0"/>
              <a:t>Campus, Site1-Floor2-eos13, eos13</a:t>
            </a:r>
          </a:p>
          <a:p>
            <a:r>
              <a:rPr lang="en-US" sz="1000" dirty="0"/>
              <a:t>Campus, Site2-Floor1-eos9, eos9</a:t>
            </a:r>
          </a:p>
          <a:p>
            <a:r>
              <a:rPr lang="en-US" sz="1000" dirty="0"/>
              <a:t>Edge-Router-Domain, End-Device-eos12, eos12</a:t>
            </a:r>
          </a:p>
          <a:p>
            <a:r>
              <a:rPr lang="en-US" sz="1000" dirty="0"/>
              <a:t>Edge-Router-Domain, External-FW-eos8, eos8</a:t>
            </a:r>
          </a:p>
          <a:p>
            <a:r>
              <a:rPr lang="en-US" sz="1000" dirty="0"/>
              <a:t>Edge-Router-Domain, FW-Border-Router, eos6</a:t>
            </a:r>
          </a:p>
          <a:p>
            <a:r>
              <a:rPr lang="en-US" sz="1000" dirty="0"/>
              <a:t>Edge-Router-Domain, ISP, eos7</a:t>
            </a:r>
          </a:p>
          <a:p>
            <a:r>
              <a:rPr lang="en-US" sz="1000" dirty="0"/>
              <a:t>Edge-Router-Domain, ISP-Border-Router, eos1</a:t>
            </a:r>
          </a:p>
          <a:p>
            <a:r>
              <a:rPr lang="en-US" sz="1000" dirty="0"/>
              <a:t>Edge-Router-Domain, Internal-FW-eos14, eos14</a:t>
            </a:r>
          </a:p>
          <a:p>
            <a:r>
              <a:rPr lang="en-US" sz="1000" dirty="0"/>
              <a:t>Edge-Router-Domain, Site1, eos11</a:t>
            </a:r>
          </a:p>
          <a:p>
            <a:r>
              <a:rPr lang="en-US" sz="1000" dirty="0"/>
              <a:t>Edge-Router-Domain, Site1, eos13</a:t>
            </a:r>
          </a:p>
          <a:p>
            <a:r>
              <a:rPr lang="en-US" sz="1000" dirty="0"/>
              <a:t>Edge-Router-Domain, Site2, eos9</a:t>
            </a:r>
          </a:p>
          <a:p>
            <a:r>
              <a:rPr lang="en-US" sz="1000" dirty="0"/>
              <a:t>Network, End-Device-eos12, eos12</a:t>
            </a:r>
          </a:p>
          <a:p>
            <a:r>
              <a:rPr lang="en-US" sz="1000" dirty="0"/>
              <a:t>Network, Ex10-CoreNet-eos1-eos2-eos3-eos4-eos5-eos6-eos9-eos11-eos13-eos17, eos1</a:t>
            </a:r>
          </a:p>
          <a:p>
            <a:r>
              <a:rPr lang="en-US" sz="1000" dirty="0"/>
              <a:t>Network, Ex10-CoreNet-eos1-eos2-eos3-eos4-eos5-eos6-eos9-eos11-eos13-eos17, eos11</a:t>
            </a:r>
          </a:p>
          <a:p>
            <a:r>
              <a:rPr lang="en-US" sz="1000" dirty="0"/>
              <a:t>Network, Ex10-CoreNet-eos1-eos2-eos3-eos4-eos5-eos6-eos9-eos11-eos13-eos17, eos13</a:t>
            </a:r>
          </a:p>
          <a:p>
            <a:r>
              <a:rPr lang="en-US" sz="1000" dirty="0"/>
              <a:t>Network, Ex10-CoreNet-eos1-eos2-eos3-eos4-eos5-eos6-eos9-eos11-eos13-eos17, eos17</a:t>
            </a:r>
          </a:p>
          <a:p>
            <a:r>
              <a:rPr lang="en-US" sz="1000" dirty="0"/>
              <a:t>Network, Ex10-CoreNet-eos1-eos2-eos3-eos4-eos5-eos6-eos9-eos11-eos13-eos17, eos2</a:t>
            </a:r>
          </a:p>
          <a:p>
            <a:r>
              <a:rPr lang="en-US" sz="1000" dirty="0"/>
              <a:t>Network, Ex10-CoreNet-eos1-eos2-eos3-eos4-eos5-eos6-eos9-eos11-eos13-eos17, eos3</a:t>
            </a:r>
          </a:p>
          <a:p>
            <a:r>
              <a:rPr lang="en-US" sz="1000" dirty="0"/>
              <a:t>Network, Ex10-CoreNet-eos1-eos2-eos3-eos4-eos5-eos6-eos9-eos11-eos13-eos17, eos4</a:t>
            </a:r>
          </a:p>
          <a:p>
            <a:r>
              <a:rPr lang="en-US" sz="1000" dirty="0"/>
              <a:t>Network, Ex10-CoreNet-eos1-eos2-eos3-eos4-eos5-eos6-eos9-eos11-eos13-eos17, eos5</a:t>
            </a:r>
          </a:p>
          <a:p>
            <a:r>
              <a:rPr lang="en-US" sz="1000" dirty="0"/>
              <a:t>Network, Ex10-CoreNet-eos1-eos2-eos3-eos4-eos5-eos6-eos9-eos11-eos13-eos17, eos6</a:t>
            </a:r>
          </a:p>
          <a:p>
            <a:r>
              <a:rPr lang="en-US" sz="1000" dirty="0"/>
              <a:t>Network, Ex10-CoreNet-eos1-eos2-eos3-eos4-eos5-eos6-eos9-eos11-eos13-eos17, eos9</a:t>
            </a:r>
          </a:p>
          <a:p>
            <a:r>
              <a:rPr lang="en-US" sz="1000" dirty="0"/>
              <a:t>Network, </a:t>
            </a:r>
            <a:r>
              <a:rPr lang="en-US" sz="1000" dirty="0" err="1"/>
              <a:t>FireWalls</a:t>
            </a:r>
            <a:r>
              <a:rPr lang="en-US" sz="1000" dirty="0"/>
              <a:t>, eos14</a:t>
            </a:r>
          </a:p>
          <a:p>
            <a:r>
              <a:rPr lang="en-US" sz="1000" dirty="0"/>
              <a:t>Network, </a:t>
            </a:r>
            <a:r>
              <a:rPr lang="en-US" sz="1000" dirty="0" err="1"/>
              <a:t>FireWalls</a:t>
            </a:r>
            <a:r>
              <a:rPr lang="en-US" sz="1000" dirty="0"/>
              <a:t>, eos8</a:t>
            </a:r>
          </a:p>
          <a:p>
            <a:r>
              <a:rPr lang="en-US" sz="1000" dirty="0"/>
              <a:t>Network, ISP, eos10</a:t>
            </a:r>
          </a:p>
          <a:p>
            <a:r>
              <a:rPr lang="en-US" sz="1000" dirty="0"/>
              <a:t>Network, ISP, eos19</a:t>
            </a:r>
          </a:p>
          <a:p>
            <a:r>
              <a:rPr lang="en-US" sz="1000" dirty="0"/>
              <a:t>Network, ISP, eos7</a:t>
            </a:r>
          </a:p>
          <a:p>
            <a:endParaRPr lang="en-US" sz="1000" dirty="0"/>
          </a:p>
        </p:txBody>
      </p:sp>
      <p:sp>
        <p:nvSpPr>
          <p:cNvPr id="12" name="TextBox 11">
            <a:extLst>
              <a:ext uri="{FF2B5EF4-FFF2-40B4-BE49-F238E27FC236}">
                <a16:creationId xmlns:a16="http://schemas.microsoft.com/office/drawing/2014/main" id="{C5E7A2A6-1E31-FCEB-6391-EACB40B77BB6}"/>
              </a:ext>
            </a:extLst>
          </p:cNvPr>
          <p:cNvSpPr txBox="1"/>
          <p:nvPr/>
        </p:nvSpPr>
        <p:spPr>
          <a:xfrm>
            <a:off x="8199216" y="958202"/>
            <a:ext cx="6220690" cy="6709529"/>
          </a:xfrm>
          <a:prstGeom prst="rect">
            <a:avLst/>
          </a:prstGeom>
          <a:noFill/>
        </p:spPr>
        <p:txBody>
          <a:bodyPr wrap="square">
            <a:spAutoFit/>
          </a:bodyPr>
          <a:lstStyle/>
          <a:p>
            <a:r>
              <a:rPr lang="en-US" sz="1000" dirty="0"/>
              <a:t>Role, Core, eos10</a:t>
            </a:r>
          </a:p>
          <a:p>
            <a:r>
              <a:rPr lang="en-US" sz="1000" dirty="0"/>
              <a:t>Role, Core, eos19</a:t>
            </a:r>
          </a:p>
          <a:p>
            <a:r>
              <a:rPr lang="en-US" sz="1000" dirty="0"/>
              <a:t>Role, Core, eos2</a:t>
            </a:r>
          </a:p>
          <a:p>
            <a:r>
              <a:rPr lang="en-US" sz="1000" dirty="0"/>
              <a:t>Role, Core, eos3</a:t>
            </a:r>
          </a:p>
          <a:p>
            <a:r>
              <a:rPr lang="en-US" sz="1000" dirty="0"/>
              <a:t>Role, Core, eos4</a:t>
            </a:r>
          </a:p>
          <a:p>
            <a:r>
              <a:rPr lang="en-US" sz="1000" dirty="0"/>
              <a:t>Role, Core, eos5</a:t>
            </a:r>
          </a:p>
          <a:p>
            <a:r>
              <a:rPr lang="en-US" sz="1000" dirty="0"/>
              <a:t>Role, Edge-Router, eos1</a:t>
            </a:r>
          </a:p>
          <a:p>
            <a:r>
              <a:rPr lang="en-US" sz="1000" dirty="0"/>
              <a:t>Role, Edge-Router, eos11</a:t>
            </a:r>
          </a:p>
          <a:p>
            <a:r>
              <a:rPr lang="en-US" sz="1000" dirty="0"/>
              <a:t>Role, Edge-Router, eos12</a:t>
            </a:r>
          </a:p>
          <a:p>
            <a:r>
              <a:rPr lang="en-US" sz="1000" dirty="0"/>
              <a:t>Role, Edge-Router, eos13</a:t>
            </a:r>
          </a:p>
          <a:p>
            <a:r>
              <a:rPr lang="en-US" sz="1000" dirty="0"/>
              <a:t>Role, Edge-Router, eos14</a:t>
            </a:r>
          </a:p>
          <a:p>
            <a:r>
              <a:rPr lang="en-US" sz="1000" dirty="0"/>
              <a:t>Role, Edge-Router, eos6</a:t>
            </a:r>
          </a:p>
          <a:p>
            <a:r>
              <a:rPr lang="en-US" sz="1000" dirty="0"/>
              <a:t>Role, Edge-Router, eos7</a:t>
            </a:r>
          </a:p>
          <a:p>
            <a:r>
              <a:rPr lang="en-US" sz="1000" dirty="0"/>
              <a:t>Role, Edge-Router, eos8</a:t>
            </a:r>
          </a:p>
          <a:p>
            <a:r>
              <a:rPr lang="en-US" sz="1000" dirty="0"/>
              <a:t>Role, Edge-Router, eos9</a:t>
            </a:r>
          </a:p>
          <a:p>
            <a:r>
              <a:rPr lang="en-US" sz="1000" dirty="0"/>
              <a:t>Role, RR, eos17</a:t>
            </a:r>
          </a:p>
          <a:p>
            <a:r>
              <a:rPr lang="en-US" sz="1000" dirty="0" err="1"/>
              <a:t>router_bgp.as</a:t>
            </a:r>
            <a:r>
              <a:rPr lang="en-US" sz="1000" dirty="0"/>
              <a:t>, 65001, eos14</a:t>
            </a:r>
          </a:p>
          <a:p>
            <a:r>
              <a:rPr lang="en-US" sz="1000" dirty="0" err="1"/>
              <a:t>router_bgp.as</a:t>
            </a:r>
            <a:r>
              <a:rPr lang="en-US" sz="1000" dirty="0"/>
              <a:t>, 65001, eos8</a:t>
            </a:r>
          </a:p>
          <a:p>
            <a:r>
              <a:rPr lang="en-US" sz="1000" dirty="0" err="1"/>
              <a:t>router_bgp.as</a:t>
            </a:r>
            <a:r>
              <a:rPr lang="en-US" sz="1000" dirty="0"/>
              <a:t>, 904, eos1</a:t>
            </a:r>
          </a:p>
          <a:p>
            <a:r>
              <a:rPr lang="en-US" sz="1000" dirty="0" err="1"/>
              <a:t>router_bgp.as</a:t>
            </a:r>
            <a:r>
              <a:rPr lang="en-US" sz="1000" dirty="0"/>
              <a:t>, 904, eos11</a:t>
            </a:r>
          </a:p>
          <a:p>
            <a:r>
              <a:rPr lang="en-US" sz="1000" dirty="0" err="1"/>
              <a:t>router_bgp.as</a:t>
            </a:r>
            <a:r>
              <a:rPr lang="en-US" sz="1000" dirty="0"/>
              <a:t>, 904, eos13</a:t>
            </a:r>
          </a:p>
          <a:p>
            <a:r>
              <a:rPr lang="en-US" sz="1000" dirty="0" err="1"/>
              <a:t>router_bgp.as</a:t>
            </a:r>
            <a:r>
              <a:rPr lang="en-US" sz="1000" dirty="0"/>
              <a:t>, 904, eos17</a:t>
            </a:r>
          </a:p>
          <a:p>
            <a:r>
              <a:rPr lang="en-US" sz="1000" dirty="0" err="1"/>
              <a:t>router_bgp.as</a:t>
            </a:r>
            <a:r>
              <a:rPr lang="en-US" sz="1000" dirty="0"/>
              <a:t>, 904, eos2</a:t>
            </a:r>
          </a:p>
          <a:p>
            <a:r>
              <a:rPr lang="en-US" sz="1000" dirty="0" err="1"/>
              <a:t>router_bgp.as</a:t>
            </a:r>
            <a:r>
              <a:rPr lang="en-US" sz="1000" dirty="0"/>
              <a:t>, 904, eos3</a:t>
            </a:r>
          </a:p>
          <a:p>
            <a:r>
              <a:rPr lang="en-US" sz="1000" dirty="0" err="1"/>
              <a:t>router_bgp.as</a:t>
            </a:r>
            <a:r>
              <a:rPr lang="en-US" sz="1000" dirty="0"/>
              <a:t>, 904, eos4</a:t>
            </a:r>
          </a:p>
          <a:p>
            <a:r>
              <a:rPr lang="en-US" sz="1000" dirty="0" err="1"/>
              <a:t>router_bgp.as</a:t>
            </a:r>
            <a:r>
              <a:rPr lang="en-US" sz="1000" dirty="0"/>
              <a:t>, 904, eos5</a:t>
            </a:r>
          </a:p>
          <a:p>
            <a:r>
              <a:rPr lang="en-US" sz="1000" dirty="0" err="1"/>
              <a:t>router_bgp.as</a:t>
            </a:r>
            <a:r>
              <a:rPr lang="en-US" sz="1000" dirty="0"/>
              <a:t>, 904, eos6</a:t>
            </a:r>
          </a:p>
          <a:p>
            <a:r>
              <a:rPr lang="en-US" sz="1000" dirty="0" err="1"/>
              <a:t>router_bgp.as</a:t>
            </a:r>
            <a:r>
              <a:rPr lang="en-US" sz="1000" dirty="0"/>
              <a:t>, 904, eos9</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14.14.14.14, eos14</a:t>
            </a:r>
          </a:p>
          <a:p>
            <a:r>
              <a:rPr lang="en-US" sz="1000" dirty="0" err="1"/>
              <a:t>router_bgp.router_id</a:t>
            </a:r>
            <a:r>
              <a:rPr lang="en-US" sz="1000" dirty="0"/>
              <a:t>, 17.17.17.17, eos17</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3.3.3.3, eos3</a:t>
            </a:r>
          </a:p>
          <a:p>
            <a:r>
              <a:rPr lang="en-US" sz="1000" dirty="0" err="1"/>
              <a:t>router_bgp.router_id</a:t>
            </a:r>
            <a:r>
              <a:rPr lang="en-US" sz="1000" dirty="0"/>
              <a:t>, 4.4.4.4, eos4</a:t>
            </a:r>
          </a:p>
          <a:p>
            <a:r>
              <a:rPr lang="en-US" sz="1000" dirty="0" err="1"/>
              <a:t>router_bgp.router_id</a:t>
            </a:r>
            <a:r>
              <a:rPr lang="en-US" sz="1000" dirty="0"/>
              <a:t>, 5.5.5.5, eos5</a:t>
            </a:r>
          </a:p>
          <a:p>
            <a:r>
              <a:rPr lang="en-US" sz="1000" dirty="0" err="1"/>
              <a:t>router_bgp.router_id</a:t>
            </a:r>
            <a:r>
              <a:rPr lang="en-US" sz="1000" dirty="0"/>
              <a:t>, 6.6.6.6, eos6</a:t>
            </a:r>
          </a:p>
          <a:p>
            <a:r>
              <a:rPr lang="en-US" sz="1000" dirty="0" err="1"/>
              <a:t>router_bgp.router_id</a:t>
            </a:r>
            <a:r>
              <a:rPr lang="en-US" sz="1000" dirty="0"/>
              <a:t>, 7.7.7.7, eos7</a:t>
            </a:r>
          </a:p>
          <a:p>
            <a:r>
              <a:rPr lang="en-US" sz="1000" dirty="0" err="1"/>
              <a:t>router_bgp.router_id</a:t>
            </a:r>
            <a:r>
              <a:rPr lang="en-US" sz="1000" dirty="0"/>
              <a:t>, 8.8.8.8, eos8</a:t>
            </a:r>
          </a:p>
          <a:p>
            <a:r>
              <a:rPr lang="en-US" sz="1000" dirty="0" err="1"/>
              <a:t>router_bgp.router_id</a:t>
            </a:r>
            <a:r>
              <a:rPr lang="en-US" sz="1000" dirty="0"/>
              <a:t>, 9.9.9.9, eos9</a:t>
            </a:r>
          </a:p>
        </p:txBody>
      </p:sp>
    </p:spTree>
    <p:extLst>
      <p:ext uri="{BB962C8B-B14F-4D97-AF65-F5344CB8AC3E}">
        <p14:creationId xmlns:p14="http://schemas.microsoft.com/office/powerpoint/2010/main" val="19184344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FFE27F-DA0F-F618-9D11-7792AE1484B4}"/>
              </a:ext>
            </a:extLst>
          </p:cNvPr>
          <p:cNvPicPr>
            <a:picLocks noChangeAspect="1"/>
          </p:cNvPicPr>
          <p:nvPr/>
        </p:nvPicPr>
        <p:blipFill>
          <a:blip r:embed="rId2"/>
          <a:stretch>
            <a:fillRect/>
          </a:stretch>
        </p:blipFill>
        <p:spPr>
          <a:xfrm>
            <a:off x="8708853" y="2146397"/>
            <a:ext cx="2683504" cy="1647402"/>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Example10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8708853" y="1413200"/>
            <a:ext cx="4202546" cy="523220"/>
          </a:xfrm>
          <a:prstGeom prst="rect">
            <a:avLst/>
          </a:prstGeom>
          <a:noFill/>
        </p:spPr>
        <p:txBody>
          <a:bodyPr wrap="square" rtlCol="0">
            <a:spAutoFit/>
          </a:bodyPr>
          <a:lstStyle/>
          <a:p>
            <a:r>
              <a:rPr lang="en-US" sz="2800" dirty="0"/>
              <a:t>Interfaces Studio</a:t>
            </a:r>
          </a:p>
        </p:txBody>
      </p:sp>
      <p:sp>
        <p:nvSpPr>
          <p:cNvPr id="15" name="TextBox 14">
            <a:extLst>
              <a:ext uri="{FF2B5EF4-FFF2-40B4-BE49-F238E27FC236}">
                <a16:creationId xmlns:a16="http://schemas.microsoft.com/office/drawing/2014/main" id="{8B27B9F1-250F-6E06-6CEC-E09B05AA2326}"/>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pic>
        <p:nvPicPr>
          <p:cNvPr id="4" name="Picture 3">
            <a:extLst>
              <a:ext uri="{FF2B5EF4-FFF2-40B4-BE49-F238E27FC236}">
                <a16:creationId xmlns:a16="http://schemas.microsoft.com/office/drawing/2014/main" id="{CA8B5A2F-1943-E528-05E8-5E51C5243F6D}"/>
              </a:ext>
            </a:extLst>
          </p:cNvPr>
          <p:cNvPicPr>
            <a:picLocks noChangeAspect="1"/>
          </p:cNvPicPr>
          <p:nvPr/>
        </p:nvPicPr>
        <p:blipFill>
          <a:blip r:embed="rId3"/>
          <a:stretch>
            <a:fillRect/>
          </a:stretch>
        </p:blipFill>
        <p:spPr>
          <a:xfrm>
            <a:off x="242030" y="4959956"/>
            <a:ext cx="4953000" cy="1682750"/>
          </a:xfrm>
          <a:prstGeom prst="rect">
            <a:avLst/>
          </a:prstGeom>
        </p:spPr>
      </p:pic>
      <p:pic>
        <p:nvPicPr>
          <p:cNvPr id="5" name="Picture 4">
            <a:extLst>
              <a:ext uri="{FF2B5EF4-FFF2-40B4-BE49-F238E27FC236}">
                <a16:creationId xmlns:a16="http://schemas.microsoft.com/office/drawing/2014/main" id="{71302974-103C-4CA0-FF52-36C06F42ECF1}"/>
              </a:ext>
            </a:extLst>
          </p:cNvPr>
          <p:cNvPicPr>
            <a:picLocks noChangeAspect="1"/>
          </p:cNvPicPr>
          <p:nvPr/>
        </p:nvPicPr>
        <p:blipFill>
          <a:blip r:embed="rId4"/>
          <a:stretch>
            <a:fillRect/>
          </a:stretch>
        </p:blipFill>
        <p:spPr>
          <a:xfrm>
            <a:off x="97971" y="2107282"/>
            <a:ext cx="8736693" cy="1725633"/>
          </a:xfrm>
          <a:prstGeom prst="rect">
            <a:avLst/>
          </a:prstGeom>
        </p:spPr>
      </p:pic>
      <p:pic>
        <p:nvPicPr>
          <p:cNvPr id="8" name="Picture 7">
            <a:extLst>
              <a:ext uri="{FF2B5EF4-FFF2-40B4-BE49-F238E27FC236}">
                <a16:creationId xmlns:a16="http://schemas.microsoft.com/office/drawing/2014/main" id="{A206D602-380A-79B1-5AFE-98B645B2F44F}"/>
              </a:ext>
            </a:extLst>
          </p:cNvPr>
          <p:cNvPicPr>
            <a:picLocks noChangeAspect="1"/>
          </p:cNvPicPr>
          <p:nvPr/>
        </p:nvPicPr>
        <p:blipFill>
          <a:blip r:embed="rId5"/>
          <a:stretch>
            <a:fillRect/>
          </a:stretch>
        </p:blipFill>
        <p:spPr>
          <a:xfrm>
            <a:off x="6096000" y="4955459"/>
            <a:ext cx="3756513" cy="1687248"/>
          </a:xfrm>
          <a:prstGeom prst="rect">
            <a:avLst/>
          </a:prstGeom>
        </p:spPr>
      </p:pic>
    </p:spTree>
    <p:extLst>
      <p:ext uri="{BB962C8B-B14F-4D97-AF65-F5344CB8AC3E}">
        <p14:creationId xmlns:p14="http://schemas.microsoft.com/office/powerpoint/2010/main" val="8295219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Example10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inside GREEN VRF in eos9, </a:t>
            </a:r>
            <a:r>
              <a:rPr lang="en-US" dirty="0" err="1">
                <a:cs typeface="Calibri"/>
              </a:rPr>
              <a:t>eos</a:t>
            </a:r>
            <a:r>
              <a:rPr lang="en-US" dirty="0">
                <a:cs typeface="Calibri"/>
              </a:rPr>
              <a:t> 11 and 13 ping to ISP 10.10.10.10 and other destinations in GREEN</a:t>
            </a:r>
          </a:p>
          <a:p>
            <a:r>
              <a:rPr lang="en-US" dirty="0">
                <a:cs typeface="Calibri"/>
              </a:rPr>
              <a:t>From inside RED VRF in eos9 and eos13 ping to BLUE end device 1.2.3.12 and other destinations in RED</a:t>
            </a:r>
          </a:p>
          <a:p>
            <a:r>
              <a:rPr lang="en-US" dirty="0">
                <a:cs typeface="Calibri"/>
              </a:rPr>
              <a:t>From inside BLACK VRF on eos11 ping to BLACK 4.3.1.9</a:t>
            </a: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609916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31442" y="-26827"/>
            <a:ext cx="10515600" cy="1325563"/>
          </a:xfrm>
        </p:spPr>
        <p:txBody>
          <a:bodyPr/>
          <a:lstStyle/>
          <a:p>
            <a:r>
              <a:rPr lang="en-US" dirty="0">
                <a:cs typeface="Calibri Light"/>
              </a:rPr>
              <a:t>Import to CV the Inputs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21928</TotalTime>
  <Words>6057</Words>
  <Application>Microsoft Macintosh PowerPoint</Application>
  <PresentationFormat>Widescreen</PresentationFormat>
  <Paragraphs>986</Paragraphs>
  <Slides>74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74</vt:i4>
      </vt:variant>
    </vt:vector>
  </HeadingPairs>
  <TitlesOfParts>
    <vt:vector size="78" baseType="lpstr">
      <vt:lpstr>Arial</vt:lpstr>
      <vt:lpstr>Calibri</vt:lpstr>
      <vt:lpstr>Calibri Light</vt:lpstr>
      <vt:lpstr>office theme</vt:lpstr>
      <vt:lpstr> Studios Interop</vt:lpstr>
      <vt:lpstr>Overview</vt:lpstr>
      <vt:lpstr>Complete Topology of the  ATD</vt:lpstr>
      <vt:lpstr>Launch the Advanced Routing ATD</vt:lpstr>
      <vt:lpstr> To import and export Studios Inputs files This is an Alpha feature and needs to be enabled in CV settings. This allows the example files that go with these slides to be uploaded.</vt:lpstr>
      <vt:lpstr>CV Studios GitHub site Clone these files to your laptop – details on next slide</vt:lpstr>
      <vt:lpstr>Inputs Files</vt:lpstr>
      <vt:lpstr>Import Enterprise Routing Studio into ATD</vt:lpstr>
      <vt:lpstr>Import to CV the Inputs for each example</vt:lpstr>
      <vt:lpstr>Note: Some Tags are created automatically by Studios and do not need to be entered </vt:lpstr>
      <vt:lpstr>Other Notes</vt:lpstr>
      <vt:lpstr> If doing an upgrade of CV, new Studios are in a workspace  when the upgrade completes Submit this workspace! To add any new Studios permanently</vt:lpstr>
      <vt:lpstr>Uploading Tags files with tagman.py</vt:lpstr>
      <vt:lpstr>Example1 DC Gateway Router</vt:lpstr>
      <vt:lpstr>Example1 DC Gateway Router  This example also routes between DCs with OSPF</vt:lpstr>
      <vt:lpstr>Example1 Detail</vt:lpstr>
      <vt:lpstr>Example1 Tags</vt:lpstr>
      <vt:lpstr>Example1 Device Selection</vt:lpstr>
      <vt:lpstr>Example1 Traffic Test</vt:lpstr>
      <vt:lpstr>Example2 BGP DC Interconnect</vt:lpstr>
      <vt:lpstr>Example2 BGP DC Interconnect DCs route to each other in this example</vt:lpstr>
      <vt:lpstr>Example2 Detail</vt:lpstr>
      <vt:lpstr>Example2 Tags</vt:lpstr>
      <vt:lpstr>Example2 Device Selection</vt:lpstr>
      <vt:lpstr>Example2 Traffic Test</vt:lpstr>
      <vt:lpstr>Example3 Campus to ISP</vt:lpstr>
      <vt:lpstr>Example3  Campus to ISP BGP and OSPF default route</vt:lpstr>
      <vt:lpstr>PowerPoint Presentation</vt:lpstr>
      <vt:lpstr>Example3 Tags</vt:lpstr>
      <vt:lpstr>Example3 Device Selection</vt:lpstr>
      <vt:lpstr>Example 3 Traffic Test</vt:lpstr>
      <vt:lpstr>Example4 Campus to Campus EVPN </vt:lpstr>
      <vt:lpstr>Example4 Campus to Campus EVPN L2 stretch over the routed Core network</vt:lpstr>
      <vt:lpstr>PowerPoint Presentation</vt:lpstr>
      <vt:lpstr>Example4 Tags</vt:lpstr>
      <vt:lpstr>Example4 Device Selection</vt:lpstr>
      <vt:lpstr>Example4 Traffic Test</vt:lpstr>
      <vt:lpstr>Example5 Campus BGP Underlay </vt:lpstr>
      <vt:lpstr>Example5 Campus BGP Underlay L2 stretch over the routed Core network</vt:lpstr>
      <vt:lpstr>Example5 Detail </vt:lpstr>
      <vt:lpstr>Example5 Tags</vt:lpstr>
      <vt:lpstr>Example5 Device Selection</vt:lpstr>
      <vt:lpstr>Example5 Traffic Test</vt:lpstr>
      <vt:lpstr>Example6 OSPF on DC Border Leaf</vt:lpstr>
      <vt:lpstr>Example6 OSPF on DC Border Leaf L3DC has no overlay and mutual redistribution of BGP and OSPF routes. </vt:lpstr>
      <vt:lpstr>PowerPoint Presentation</vt:lpstr>
      <vt:lpstr>Example6 Tags</vt:lpstr>
      <vt:lpstr>Example6 Device Selection</vt:lpstr>
      <vt:lpstr>Example6 Traffic Test</vt:lpstr>
      <vt:lpstr>Example7 DC Border Leaf OSPF per VRF</vt:lpstr>
      <vt:lpstr>Example7 DC Border Leaf OSPF per VRF L3 DC has EVPN overlay and runs OSPF on Border Leafs in VRF</vt:lpstr>
      <vt:lpstr>PowerPoint Presentation</vt:lpstr>
      <vt:lpstr>Example7 Tags</vt:lpstr>
      <vt:lpstr>Example7 Device Selection</vt:lpstr>
      <vt:lpstr>Example7 Traffic Test</vt:lpstr>
      <vt:lpstr>Example8 eBGP Routed Enterprise</vt:lpstr>
      <vt:lpstr>Example8 BGP Routed Enterprise  No OSPF or EVPN is used in this example</vt:lpstr>
      <vt:lpstr>PowerPoint Presentation</vt:lpstr>
      <vt:lpstr>Example8 Tags</vt:lpstr>
      <vt:lpstr>Example8 Device Selection</vt:lpstr>
      <vt:lpstr>Example8 Traffic Test</vt:lpstr>
      <vt:lpstr>Example9 VRF Lite</vt:lpstr>
      <vt:lpstr>Example9 VRF Lite VRFs are used on the Campus Spline and Enterprise Core routers</vt:lpstr>
      <vt:lpstr>PowerPoint Presentation</vt:lpstr>
      <vt:lpstr>Example9 Tags</vt:lpstr>
      <vt:lpstr>Example9 Device Selection</vt:lpstr>
      <vt:lpstr>Example9 Traffic Test</vt:lpstr>
      <vt:lpstr>Example10 Campus EVPN and L3 to the Edge</vt:lpstr>
      <vt:lpstr>Example10 Campus EVPN and L3 to the Edge EVPN is used to Stretch L2 and to segment different user groups</vt:lpstr>
      <vt:lpstr>PowerPoint Presentation</vt:lpstr>
      <vt:lpstr>PowerPoint Presentation</vt:lpstr>
      <vt:lpstr>Example10 Tags</vt:lpstr>
      <vt:lpstr>Example10 Device Selection</vt:lpstr>
      <vt:lpstr>Example10 Traffic 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Brian Hayes</cp:lastModifiedBy>
  <cp:revision>1124</cp:revision>
  <dcterms:created xsi:type="dcterms:W3CDTF">2022-04-04T16:45:18Z</dcterms:created>
  <dcterms:modified xsi:type="dcterms:W3CDTF">2022-05-14T21:10:23Z</dcterms:modified>
</cp:coreProperties>
</file>